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3"/>
  </p:notesMasterIdLst>
  <p:sldIdLst>
    <p:sldId id="256" r:id="rId2"/>
    <p:sldId id="257" r:id="rId3"/>
    <p:sldId id="282" r:id="rId4"/>
    <p:sldId id="269" r:id="rId5"/>
    <p:sldId id="283" r:id="rId6"/>
    <p:sldId id="273" r:id="rId7"/>
    <p:sldId id="284" r:id="rId8"/>
    <p:sldId id="285" r:id="rId9"/>
    <p:sldId id="270" r:id="rId10"/>
    <p:sldId id="286" r:id="rId11"/>
    <p:sldId id="287" r:id="rId12"/>
    <p:sldId id="265" r:id="rId13"/>
    <p:sldId id="288" r:id="rId14"/>
    <p:sldId id="275" r:id="rId15"/>
    <p:sldId id="276" r:id="rId16"/>
    <p:sldId id="277" r:id="rId17"/>
    <p:sldId id="290" r:id="rId18"/>
    <p:sldId id="289" r:id="rId19"/>
    <p:sldId id="291" r:id="rId20"/>
    <p:sldId id="292" r:id="rId21"/>
    <p:sldId id="293" r:id="rId22"/>
    <p:sldId id="294" r:id="rId23"/>
    <p:sldId id="278" r:id="rId24"/>
    <p:sldId id="279" r:id="rId25"/>
    <p:sldId id="295" r:id="rId26"/>
    <p:sldId id="296" r:id="rId27"/>
    <p:sldId id="297" r:id="rId28"/>
    <p:sldId id="280" r:id="rId29"/>
    <p:sldId id="281" r:id="rId30"/>
    <p:sldId id="298" r:id="rId31"/>
    <p:sldId id="266" r:id="rId3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B64358-4CE7-4A20-A08B-C954D98CAD90}" v="242" dt="2025-11-28T12:24:01.167"/>
  </p1510:revLst>
</p1510:revInfo>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prathika Thakkola" userId="f51adb92673c0ece" providerId="LiveId" clId="{EC35BFA3-1BAE-4A39-A59E-8C31F7C52504}"/>
    <pc:docChg chg="undo redo custSel addSld delSld modSld sldOrd">
      <pc:chgData name="Suprathika Thakkola" userId="f51adb92673c0ece" providerId="LiveId" clId="{EC35BFA3-1BAE-4A39-A59E-8C31F7C52504}" dt="2025-11-30T07:31:28.238" v="1595" actId="20577"/>
      <pc:docMkLst>
        <pc:docMk/>
      </pc:docMkLst>
      <pc:sldChg chg="modSp mod">
        <pc:chgData name="Suprathika Thakkola" userId="f51adb92673c0ece" providerId="LiveId" clId="{EC35BFA3-1BAE-4A39-A59E-8C31F7C52504}" dt="2025-11-28T10:40:41.829" v="650" actId="2711"/>
        <pc:sldMkLst>
          <pc:docMk/>
          <pc:sldMk cId="0" sldId="256"/>
        </pc:sldMkLst>
        <pc:spChg chg="mod">
          <ac:chgData name="Suprathika Thakkola" userId="f51adb92673c0ece" providerId="LiveId" clId="{EC35BFA3-1BAE-4A39-A59E-8C31F7C52504}" dt="2025-11-28T10:40:41.829" v="650" actId="2711"/>
          <ac:spMkLst>
            <pc:docMk/>
            <pc:sldMk cId="0" sldId="256"/>
            <ac:spMk id="8" creationId="{00000000-0000-0000-0000-000000000000}"/>
          </ac:spMkLst>
        </pc:spChg>
        <pc:spChg chg="mod">
          <ac:chgData name="Suprathika Thakkola" userId="f51adb92673c0ece" providerId="LiveId" clId="{EC35BFA3-1BAE-4A39-A59E-8C31F7C52504}" dt="2025-11-28T10:39:52.614" v="644" actId="2711"/>
          <ac:spMkLst>
            <pc:docMk/>
            <pc:sldMk cId="0" sldId="256"/>
            <ac:spMk id="87" creationId="{00000000-0000-0000-0000-000000000000}"/>
          </ac:spMkLst>
        </pc:spChg>
        <pc:spChg chg="mod">
          <ac:chgData name="Suprathika Thakkola" userId="f51adb92673c0ece" providerId="LiveId" clId="{EC35BFA3-1BAE-4A39-A59E-8C31F7C52504}" dt="2025-11-28T10:40:23.772" v="648" actId="2711"/>
          <ac:spMkLst>
            <pc:docMk/>
            <pc:sldMk cId="0" sldId="256"/>
            <ac:spMk id="88" creationId="{00000000-0000-0000-0000-000000000000}"/>
          </ac:spMkLst>
        </pc:spChg>
        <pc:spChg chg="mod">
          <ac:chgData name="Suprathika Thakkola" userId="f51adb92673c0ece" providerId="LiveId" clId="{EC35BFA3-1BAE-4A39-A59E-8C31F7C52504}" dt="2025-11-28T10:40:12.369" v="647" actId="2711"/>
          <ac:spMkLst>
            <pc:docMk/>
            <pc:sldMk cId="0" sldId="256"/>
            <ac:spMk id="90" creationId="{00000000-0000-0000-0000-000000000000}"/>
          </ac:spMkLst>
        </pc:spChg>
        <pc:spChg chg="mod">
          <ac:chgData name="Suprathika Thakkola" userId="f51adb92673c0ece" providerId="LiveId" clId="{EC35BFA3-1BAE-4A39-A59E-8C31F7C52504}" dt="2025-11-28T10:40:03.547" v="646" actId="2711"/>
          <ac:spMkLst>
            <pc:docMk/>
            <pc:sldMk cId="0" sldId="256"/>
            <ac:spMk id="91" creationId="{00000000-0000-0000-0000-000000000000}"/>
          </ac:spMkLst>
        </pc:spChg>
        <pc:graphicFrameChg chg="modGraphic">
          <ac:chgData name="Suprathika Thakkola" userId="f51adb92673c0ece" providerId="LiveId" clId="{EC35BFA3-1BAE-4A39-A59E-8C31F7C52504}" dt="2025-11-28T10:40:32.185" v="649" actId="2711"/>
          <ac:graphicFrameMkLst>
            <pc:docMk/>
            <pc:sldMk cId="0" sldId="256"/>
            <ac:graphicFrameMk id="2" creationId="{A7573E72-022D-FAB8-C875-7A5D156C04EB}"/>
          </ac:graphicFrameMkLst>
        </pc:graphicFrameChg>
      </pc:sldChg>
      <pc:sldChg chg="modSp mod">
        <pc:chgData name="Suprathika Thakkola" userId="f51adb92673c0ece" providerId="LiveId" clId="{EC35BFA3-1BAE-4A39-A59E-8C31F7C52504}" dt="2025-11-28T12:21:03.736" v="1324" actId="2711"/>
        <pc:sldMkLst>
          <pc:docMk/>
          <pc:sldMk cId="0" sldId="257"/>
        </pc:sldMkLst>
        <pc:spChg chg="mod">
          <ac:chgData name="Suprathika Thakkola" userId="f51adb92673c0ece" providerId="LiveId" clId="{EC35BFA3-1BAE-4A39-A59E-8C31F7C52504}" dt="2025-11-28T12:21:03.736" v="1324" actId="2711"/>
          <ac:spMkLst>
            <pc:docMk/>
            <pc:sldMk cId="0" sldId="257"/>
            <ac:spMk id="97" creationId="{00000000-0000-0000-0000-000000000000}"/>
          </ac:spMkLst>
        </pc:spChg>
      </pc:sldChg>
      <pc:sldChg chg="addSp delSp modSp mod">
        <pc:chgData name="Suprathika Thakkola" userId="f51adb92673c0ece" providerId="LiveId" clId="{EC35BFA3-1BAE-4A39-A59E-8C31F7C52504}" dt="2025-11-30T06:57:24.822" v="1447" actId="20577"/>
        <pc:sldMkLst>
          <pc:docMk/>
          <pc:sldMk cId="0" sldId="265"/>
        </pc:sldMkLst>
        <pc:spChg chg="mod">
          <ac:chgData name="Suprathika Thakkola" userId="f51adb92673c0ece" providerId="LiveId" clId="{EC35BFA3-1BAE-4A39-A59E-8C31F7C52504}" dt="2025-11-28T10:42:22.133" v="658" actId="2711"/>
          <ac:spMkLst>
            <pc:docMk/>
            <pc:sldMk cId="0" sldId="265"/>
            <ac:spMk id="144" creationId="{00000000-0000-0000-0000-000000000000}"/>
          </ac:spMkLst>
        </pc:spChg>
        <pc:spChg chg="mod">
          <ac:chgData name="Suprathika Thakkola" userId="f51adb92673c0ece" providerId="LiveId" clId="{EC35BFA3-1BAE-4A39-A59E-8C31F7C52504}" dt="2025-11-30T06:57:24.822" v="1447" actId="20577"/>
          <ac:spMkLst>
            <pc:docMk/>
            <pc:sldMk cId="0" sldId="265"/>
            <ac:spMk id="145" creationId="{00000000-0000-0000-0000-000000000000}"/>
          </ac:spMkLst>
        </pc:spChg>
      </pc:sldChg>
      <pc:sldChg chg="modSp mod">
        <pc:chgData name="Suprathika Thakkola" userId="f51adb92673c0ece" providerId="LiveId" clId="{EC35BFA3-1BAE-4A39-A59E-8C31F7C52504}" dt="2025-11-30T06:46:09.413" v="1395" actId="20577"/>
        <pc:sldMkLst>
          <pc:docMk/>
          <pc:sldMk cId="2143451837" sldId="269"/>
        </pc:sldMkLst>
        <pc:spChg chg="mod">
          <ac:chgData name="Suprathika Thakkola" userId="f51adb92673c0ece" providerId="LiveId" clId="{EC35BFA3-1BAE-4A39-A59E-8C31F7C52504}" dt="2025-11-30T06:46:09.413" v="1395" actId="20577"/>
          <ac:spMkLst>
            <pc:docMk/>
            <pc:sldMk cId="2143451837" sldId="269"/>
            <ac:spMk id="3" creationId="{E720B83C-EBF5-A308-6009-DCB6A64B4CBB}"/>
          </ac:spMkLst>
        </pc:spChg>
        <pc:spChg chg="mod">
          <ac:chgData name="Suprathika Thakkola" userId="f51adb92673c0ece" providerId="LiveId" clId="{EC35BFA3-1BAE-4A39-A59E-8C31F7C52504}" dt="2025-11-28T10:40:54.601" v="651" actId="2711"/>
          <ac:spMkLst>
            <pc:docMk/>
            <pc:sldMk cId="2143451837" sldId="269"/>
            <ac:spMk id="96" creationId="{00000000-0000-0000-0000-000000000000}"/>
          </ac:spMkLst>
        </pc:spChg>
      </pc:sldChg>
      <pc:sldChg chg="modSp mod">
        <pc:chgData name="Suprathika Thakkola" userId="f51adb92673c0ece" providerId="LiveId" clId="{EC35BFA3-1BAE-4A39-A59E-8C31F7C52504}" dt="2025-11-30T06:55:51.563" v="1407" actId="20577"/>
        <pc:sldMkLst>
          <pc:docMk/>
          <pc:sldMk cId="479890276" sldId="270"/>
        </pc:sldMkLst>
        <pc:spChg chg="mod">
          <ac:chgData name="Suprathika Thakkola" userId="f51adb92673c0ece" providerId="LiveId" clId="{EC35BFA3-1BAE-4A39-A59E-8C31F7C52504}" dt="2025-11-28T10:39:42.115" v="643" actId="2711"/>
          <ac:spMkLst>
            <pc:docMk/>
            <pc:sldMk cId="479890276" sldId="270"/>
            <ac:spMk id="114" creationId="{00000000-0000-0000-0000-000000000000}"/>
          </ac:spMkLst>
        </pc:spChg>
        <pc:spChg chg="mod">
          <ac:chgData name="Suprathika Thakkola" userId="f51adb92673c0ece" providerId="LiveId" clId="{EC35BFA3-1BAE-4A39-A59E-8C31F7C52504}" dt="2025-11-30T06:55:51.563" v="1407" actId="20577"/>
          <ac:spMkLst>
            <pc:docMk/>
            <pc:sldMk cId="479890276" sldId="270"/>
            <ac:spMk id="115" creationId="{00000000-0000-0000-0000-000000000000}"/>
          </ac:spMkLst>
        </pc:spChg>
      </pc:sldChg>
      <pc:sldChg chg="modSp mod">
        <pc:chgData name="Suprathika Thakkola" userId="f51adb92673c0ece" providerId="LiveId" clId="{EC35BFA3-1BAE-4A39-A59E-8C31F7C52504}" dt="2025-11-28T10:41:14.461" v="653" actId="2711"/>
        <pc:sldMkLst>
          <pc:docMk/>
          <pc:sldMk cId="1030816154" sldId="273"/>
        </pc:sldMkLst>
        <pc:spChg chg="mod">
          <ac:chgData name="Suprathika Thakkola" userId="f51adb92673c0ece" providerId="LiveId" clId="{EC35BFA3-1BAE-4A39-A59E-8C31F7C52504}" dt="2025-11-28T08:09:04.280" v="74" actId="14100"/>
          <ac:spMkLst>
            <pc:docMk/>
            <pc:sldMk cId="1030816154" sldId="273"/>
            <ac:spMk id="4" creationId="{0BDC5BC0-03EC-8913-D024-EB8825F1D21B}"/>
          </ac:spMkLst>
        </pc:spChg>
        <pc:spChg chg="mod">
          <ac:chgData name="Suprathika Thakkola" userId="f51adb92673c0ece" providerId="LiveId" clId="{EC35BFA3-1BAE-4A39-A59E-8C31F7C52504}" dt="2025-11-28T10:41:14.461" v="653" actId="2711"/>
          <ac:spMkLst>
            <pc:docMk/>
            <pc:sldMk cId="1030816154" sldId="273"/>
            <ac:spMk id="114" creationId="{00000000-0000-0000-0000-000000000000}"/>
          </ac:spMkLst>
        </pc:spChg>
      </pc:sldChg>
      <pc:sldChg chg="modSp mod">
        <pc:chgData name="Suprathika Thakkola" userId="f51adb92673c0ece" providerId="LiveId" clId="{EC35BFA3-1BAE-4A39-A59E-8C31F7C52504}" dt="2025-11-30T07:25:51.134" v="1483" actId="20577"/>
        <pc:sldMkLst>
          <pc:docMk/>
          <pc:sldMk cId="3981027842" sldId="275"/>
        </pc:sldMkLst>
        <pc:spChg chg="mod">
          <ac:chgData name="Suprathika Thakkola" userId="f51adb92673c0ece" providerId="LiveId" clId="{EC35BFA3-1BAE-4A39-A59E-8C31F7C52504}" dt="2025-11-30T07:25:51.134" v="1483" actId="20577"/>
          <ac:spMkLst>
            <pc:docMk/>
            <pc:sldMk cId="3981027842" sldId="275"/>
            <ac:spMk id="5" creationId="{43F79185-4AA5-30DF-D942-E7E1939DAA52}"/>
          </ac:spMkLst>
        </pc:spChg>
      </pc:sldChg>
      <pc:sldChg chg="addSp modSp mod">
        <pc:chgData name="Suprathika Thakkola" userId="f51adb92673c0ece" providerId="LiveId" clId="{EC35BFA3-1BAE-4A39-A59E-8C31F7C52504}" dt="2025-11-30T07:27:53.386" v="1513" actId="20577"/>
        <pc:sldMkLst>
          <pc:docMk/>
          <pc:sldMk cId="2534967515" sldId="276"/>
        </pc:sldMkLst>
        <pc:spChg chg="mod">
          <ac:chgData name="Suprathika Thakkola" userId="f51adb92673c0ece" providerId="LiveId" clId="{EC35BFA3-1BAE-4A39-A59E-8C31F7C52504}" dt="2025-11-28T11:05:35.646" v="806" actId="2711"/>
          <ac:spMkLst>
            <pc:docMk/>
            <pc:sldMk cId="2534967515" sldId="276"/>
            <ac:spMk id="2" creationId="{07C55A81-BCAC-B016-BCB3-D65517D5F36C}"/>
          </ac:spMkLst>
        </pc:spChg>
        <pc:spChg chg="mod">
          <ac:chgData name="Suprathika Thakkola" userId="f51adb92673c0ece" providerId="LiveId" clId="{EC35BFA3-1BAE-4A39-A59E-8C31F7C52504}" dt="2025-11-30T07:27:53.386" v="1513" actId="20577"/>
          <ac:spMkLst>
            <pc:docMk/>
            <pc:sldMk cId="2534967515" sldId="276"/>
            <ac:spMk id="4" creationId="{B066BB97-BCD9-1B85-CC7C-98DF34F75DF8}"/>
          </ac:spMkLst>
        </pc:spChg>
      </pc:sldChg>
      <pc:sldChg chg="addSp modSp mod">
        <pc:chgData name="Suprathika Thakkola" userId="f51adb92673c0ece" providerId="LiveId" clId="{EC35BFA3-1BAE-4A39-A59E-8C31F7C52504}" dt="2025-11-28T11:10:12.509" v="842" actId="12"/>
        <pc:sldMkLst>
          <pc:docMk/>
          <pc:sldMk cId="1962660353" sldId="277"/>
        </pc:sldMkLst>
        <pc:spChg chg="mod">
          <ac:chgData name="Suprathika Thakkola" userId="f51adb92673c0ece" providerId="LiveId" clId="{EC35BFA3-1BAE-4A39-A59E-8C31F7C52504}" dt="2025-11-28T11:05:42.175" v="807" actId="2711"/>
          <ac:spMkLst>
            <pc:docMk/>
            <pc:sldMk cId="1962660353" sldId="277"/>
            <ac:spMk id="2" creationId="{06866334-6C01-9215-AD4C-F935C6C8C186}"/>
          </ac:spMkLst>
        </pc:spChg>
        <pc:spChg chg="mod">
          <ac:chgData name="Suprathika Thakkola" userId="f51adb92673c0ece" providerId="LiveId" clId="{EC35BFA3-1BAE-4A39-A59E-8C31F7C52504}" dt="2025-11-28T11:10:12.509" v="842" actId="12"/>
          <ac:spMkLst>
            <pc:docMk/>
            <pc:sldMk cId="1962660353" sldId="277"/>
            <ac:spMk id="4" creationId="{F022398E-F556-0CF6-00CE-D5AF57E465BA}"/>
          </ac:spMkLst>
        </pc:spChg>
      </pc:sldChg>
      <pc:sldChg chg="addSp delSp modSp mod">
        <pc:chgData name="Suprathika Thakkola" userId="f51adb92673c0ece" providerId="LiveId" clId="{EC35BFA3-1BAE-4A39-A59E-8C31F7C52504}" dt="2025-11-28T12:02:41.471" v="1130" actId="2711"/>
        <pc:sldMkLst>
          <pc:docMk/>
          <pc:sldMk cId="2205355912" sldId="278"/>
        </pc:sldMkLst>
        <pc:spChg chg="mod">
          <ac:chgData name="Suprathika Thakkola" userId="f51adb92673c0ece" providerId="LiveId" clId="{EC35BFA3-1BAE-4A39-A59E-8C31F7C52504}" dt="2025-11-28T12:02:41.471" v="1130" actId="2711"/>
          <ac:spMkLst>
            <pc:docMk/>
            <pc:sldMk cId="2205355912" sldId="278"/>
            <ac:spMk id="2" creationId="{4914AD98-43E2-F571-71BB-2CB8FCB08DF5}"/>
          </ac:spMkLst>
        </pc:spChg>
        <pc:picChg chg="add mod">
          <ac:chgData name="Suprathika Thakkola" userId="f51adb92673c0ece" providerId="LiveId" clId="{EC35BFA3-1BAE-4A39-A59E-8C31F7C52504}" dt="2025-11-28T11:54:52.056" v="1101" actId="14100"/>
          <ac:picMkLst>
            <pc:docMk/>
            <pc:sldMk cId="2205355912" sldId="278"/>
            <ac:picMk id="6" creationId="{8E391184-02D7-77EC-1935-4307AF54635B}"/>
          </ac:picMkLst>
        </pc:picChg>
      </pc:sldChg>
      <pc:sldChg chg="addSp delSp modSp mod">
        <pc:chgData name="Suprathika Thakkola" userId="f51adb92673c0ece" providerId="LiveId" clId="{EC35BFA3-1BAE-4A39-A59E-8C31F7C52504}" dt="2025-11-30T07:30:48.863" v="1580" actId="20577"/>
        <pc:sldMkLst>
          <pc:docMk/>
          <pc:sldMk cId="21195304" sldId="279"/>
        </pc:sldMkLst>
        <pc:spChg chg="mod">
          <ac:chgData name="Suprathika Thakkola" userId="f51adb92673c0ece" providerId="LiveId" clId="{EC35BFA3-1BAE-4A39-A59E-8C31F7C52504}" dt="2025-11-28T12:02:31.664" v="1129" actId="2711"/>
          <ac:spMkLst>
            <pc:docMk/>
            <pc:sldMk cId="21195304" sldId="279"/>
            <ac:spMk id="2" creationId="{0001B19A-BE03-1E89-810B-3B4DE913C664}"/>
          </ac:spMkLst>
        </pc:spChg>
        <pc:spChg chg="add mod">
          <ac:chgData name="Suprathika Thakkola" userId="f51adb92673c0ece" providerId="LiveId" clId="{EC35BFA3-1BAE-4A39-A59E-8C31F7C52504}" dt="2025-11-30T07:30:48.863" v="1580" actId="20577"/>
          <ac:spMkLst>
            <pc:docMk/>
            <pc:sldMk cId="21195304" sldId="279"/>
            <ac:spMk id="5" creationId="{7149AC5F-723B-0936-D2FD-D24CE3A63298}"/>
          </ac:spMkLst>
        </pc:spChg>
      </pc:sldChg>
      <pc:sldChg chg="modSp mod">
        <pc:chgData name="Suprathika Thakkola" userId="f51adb92673c0ece" providerId="LiveId" clId="{EC35BFA3-1BAE-4A39-A59E-8C31F7C52504}" dt="2025-11-28T12:17:30.779" v="1268" actId="207"/>
        <pc:sldMkLst>
          <pc:docMk/>
          <pc:sldMk cId="978699984" sldId="280"/>
        </pc:sldMkLst>
        <pc:spChg chg="mod">
          <ac:chgData name="Suprathika Thakkola" userId="f51adb92673c0ece" providerId="LiveId" clId="{EC35BFA3-1BAE-4A39-A59E-8C31F7C52504}" dt="2025-11-28T12:15:36.781" v="1241" actId="2711"/>
          <ac:spMkLst>
            <pc:docMk/>
            <pc:sldMk cId="978699984" sldId="280"/>
            <ac:spMk id="2" creationId="{ED35C5C1-470F-B627-35B0-B2F82B77937B}"/>
          </ac:spMkLst>
        </pc:spChg>
        <pc:spChg chg="mod">
          <ac:chgData name="Suprathika Thakkola" userId="f51adb92673c0ece" providerId="LiveId" clId="{EC35BFA3-1BAE-4A39-A59E-8C31F7C52504}" dt="2025-11-28T12:17:30.779" v="1268" actId="207"/>
          <ac:spMkLst>
            <pc:docMk/>
            <pc:sldMk cId="978699984" sldId="280"/>
            <ac:spMk id="3" creationId="{8DE8DA3B-720C-F2D3-C0D2-0A5D198EC8CA}"/>
          </ac:spMkLst>
        </pc:spChg>
      </pc:sldChg>
      <pc:sldChg chg="modSp mod">
        <pc:chgData name="Suprathika Thakkola" userId="f51adb92673c0ece" providerId="LiveId" clId="{EC35BFA3-1BAE-4A39-A59E-8C31F7C52504}" dt="2025-11-28T12:19:35.490" v="1296" actId="14100"/>
        <pc:sldMkLst>
          <pc:docMk/>
          <pc:sldMk cId="900185067" sldId="281"/>
        </pc:sldMkLst>
        <pc:spChg chg="mod">
          <ac:chgData name="Suprathika Thakkola" userId="f51adb92673c0ece" providerId="LiveId" clId="{EC35BFA3-1BAE-4A39-A59E-8C31F7C52504}" dt="2025-11-28T12:17:37.762" v="1269" actId="20577"/>
          <ac:spMkLst>
            <pc:docMk/>
            <pc:sldMk cId="900185067" sldId="281"/>
            <ac:spMk id="2" creationId="{AD4AE091-385D-FB37-8F7C-8068702BE95D}"/>
          </ac:spMkLst>
        </pc:spChg>
        <pc:spChg chg="mod">
          <ac:chgData name="Suprathika Thakkola" userId="f51adb92673c0ece" providerId="LiveId" clId="{EC35BFA3-1BAE-4A39-A59E-8C31F7C52504}" dt="2025-11-28T12:19:35.490" v="1296" actId="14100"/>
          <ac:spMkLst>
            <pc:docMk/>
            <pc:sldMk cId="900185067" sldId="281"/>
            <ac:spMk id="3" creationId="{122AF8C1-2994-1137-5D0A-AE91E1832E04}"/>
          </ac:spMkLst>
        </pc:spChg>
      </pc:sldChg>
      <pc:sldChg chg="modSp mod">
        <pc:chgData name="Suprathika Thakkola" userId="f51adb92673c0ece" providerId="LiveId" clId="{EC35BFA3-1BAE-4A39-A59E-8C31F7C52504}" dt="2025-11-28T12:23:35.898" v="1381" actId="20577"/>
        <pc:sldMkLst>
          <pc:docMk/>
          <pc:sldMk cId="4052184233" sldId="282"/>
        </pc:sldMkLst>
        <pc:spChg chg="mod">
          <ac:chgData name="Suprathika Thakkola" userId="f51adb92673c0ece" providerId="LiveId" clId="{EC35BFA3-1BAE-4A39-A59E-8C31F7C52504}" dt="2025-11-28T12:23:35.898" v="1381" actId="20577"/>
          <ac:spMkLst>
            <pc:docMk/>
            <pc:sldMk cId="4052184233" sldId="282"/>
            <ac:spMk id="3" creationId="{4C184259-5D44-12E7-923C-DD2D02B020C3}"/>
          </ac:spMkLst>
        </pc:spChg>
      </pc:sldChg>
      <pc:sldChg chg="modSp new mod">
        <pc:chgData name="Suprathika Thakkola" userId="f51adb92673c0ece" providerId="LiveId" clId="{EC35BFA3-1BAE-4A39-A59E-8C31F7C52504}" dt="2025-11-28T10:41:03.454" v="652" actId="2711"/>
        <pc:sldMkLst>
          <pc:docMk/>
          <pc:sldMk cId="955359578" sldId="283"/>
        </pc:sldMkLst>
        <pc:spChg chg="mod">
          <ac:chgData name="Suprathika Thakkola" userId="f51adb92673c0ece" providerId="LiveId" clId="{EC35BFA3-1BAE-4A39-A59E-8C31F7C52504}" dt="2025-11-28T10:41:03.454" v="652" actId="2711"/>
          <ac:spMkLst>
            <pc:docMk/>
            <pc:sldMk cId="955359578" sldId="283"/>
            <ac:spMk id="2" creationId="{504C57A2-D7DF-E4E9-DF7D-53FD6E88AD5D}"/>
          </ac:spMkLst>
        </pc:spChg>
        <pc:spChg chg="mod">
          <ac:chgData name="Suprathika Thakkola" userId="f51adb92673c0ece" providerId="LiveId" clId="{EC35BFA3-1BAE-4A39-A59E-8C31F7C52504}" dt="2025-11-28T08:02:52.899" v="50" actId="113"/>
          <ac:spMkLst>
            <pc:docMk/>
            <pc:sldMk cId="955359578" sldId="283"/>
            <ac:spMk id="3" creationId="{AE306105-A8D3-102A-1C99-7279831881A5}"/>
          </ac:spMkLst>
        </pc:spChg>
      </pc:sldChg>
      <pc:sldChg chg="addSp modSp new mod">
        <pc:chgData name="Suprathika Thakkola" userId="f51adb92673c0ece" providerId="LiveId" clId="{EC35BFA3-1BAE-4A39-A59E-8C31F7C52504}" dt="2025-11-28T10:41:27.524" v="655" actId="14100"/>
        <pc:sldMkLst>
          <pc:docMk/>
          <pc:sldMk cId="4041572429" sldId="284"/>
        </pc:sldMkLst>
        <pc:spChg chg="mod">
          <ac:chgData name="Suprathika Thakkola" userId="f51adb92673c0ece" providerId="LiveId" clId="{EC35BFA3-1BAE-4A39-A59E-8C31F7C52504}" dt="2025-11-28T10:41:22.869" v="654" actId="2711"/>
          <ac:spMkLst>
            <pc:docMk/>
            <pc:sldMk cId="4041572429" sldId="284"/>
            <ac:spMk id="2" creationId="{F4EBF991-C19D-127B-8797-6A07F912F3F6}"/>
          </ac:spMkLst>
        </pc:spChg>
        <pc:spChg chg="mod">
          <ac:chgData name="Suprathika Thakkola" userId="f51adb92673c0ece" providerId="LiveId" clId="{EC35BFA3-1BAE-4A39-A59E-8C31F7C52504}" dt="2025-11-28T10:41:27.524" v="655" actId="14100"/>
          <ac:spMkLst>
            <pc:docMk/>
            <pc:sldMk cId="4041572429" sldId="284"/>
            <ac:spMk id="3" creationId="{31CD79DE-C19E-BF06-CA8C-4E7CFA9D7696}"/>
          </ac:spMkLst>
        </pc:spChg>
        <pc:graphicFrameChg chg="add mod modGraphic">
          <ac:chgData name="Suprathika Thakkola" userId="f51adb92673c0ece" providerId="LiveId" clId="{EC35BFA3-1BAE-4A39-A59E-8C31F7C52504}" dt="2025-11-28T08:25:07.573" v="304" actId="255"/>
          <ac:graphicFrameMkLst>
            <pc:docMk/>
            <pc:sldMk cId="4041572429" sldId="284"/>
            <ac:graphicFrameMk id="10" creationId="{2B8040B2-BE41-8C0C-955C-6F95AC9C848E}"/>
          </ac:graphicFrameMkLst>
        </pc:graphicFrameChg>
      </pc:sldChg>
      <pc:sldChg chg="addSp delSp modSp new mod modClrScheme chgLayout">
        <pc:chgData name="Suprathika Thakkola" userId="f51adb92673c0ece" providerId="LiveId" clId="{EC35BFA3-1BAE-4A39-A59E-8C31F7C52504}" dt="2025-11-28T08:38:49.603" v="484" actId="1076"/>
        <pc:sldMkLst>
          <pc:docMk/>
          <pc:sldMk cId="3630308699" sldId="285"/>
        </pc:sldMkLst>
        <pc:graphicFrameChg chg="add mod modGraphic">
          <ac:chgData name="Suprathika Thakkola" userId="f51adb92673c0ece" providerId="LiveId" clId="{EC35BFA3-1BAE-4A39-A59E-8C31F7C52504}" dt="2025-11-28T08:38:49.603" v="484" actId="1076"/>
          <ac:graphicFrameMkLst>
            <pc:docMk/>
            <pc:sldMk cId="3630308699" sldId="285"/>
            <ac:graphicFrameMk id="11" creationId="{FD50E0CC-7DA5-3BCB-194C-984648A15037}"/>
          </ac:graphicFrameMkLst>
        </pc:graphicFrameChg>
      </pc:sldChg>
      <pc:sldChg chg="modSp new mod">
        <pc:chgData name="Suprathika Thakkola" userId="f51adb92673c0ece" providerId="LiveId" clId="{EC35BFA3-1BAE-4A39-A59E-8C31F7C52504}" dt="2025-11-30T06:56:17.759" v="1414" actId="20577"/>
        <pc:sldMkLst>
          <pc:docMk/>
          <pc:sldMk cId="490703978" sldId="286"/>
        </pc:sldMkLst>
        <pc:spChg chg="mod">
          <ac:chgData name="Suprathika Thakkola" userId="f51adb92673c0ece" providerId="LiveId" clId="{EC35BFA3-1BAE-4A39-A59E-8C31F7C52504}" dt="2025-11-28T10:42:01.190" v="656"/>
          <ac:spMkLst>
            <pc:docMk/>
            <pc:sldMk cId="490703978" sldId="286"/>
            <ac:spMk id="2" creationId="{7EDD4390-DCBE-DA19-97DA-216CE849FB1C}"/>
          </ac:spMkLst>
        </pc:spChg>
        <pc:spChg chg="mod">
          <ac:chgData name="Suprathika Thakkola" userId="f51adb92673c0ece" providerId="LiveId" clId="{EC35BFA3-1BAE-4A39-A59E-8C31F7C52504}" dt="2025-11-30T06:56:17.759" v="1414" actId="20577"/>
          <ac:spMkLst>
            <pc:docMk/>
            <pc:sldMk cId="490703978" sldId="286"/>
            <ac:spMk id="3" creationId="{28B7FAB2-2E05-0DCF-19D1-F40E9D5AED6C}"/>
          </ac:spMkLst>
        </pc:spChg>
      </pc:sldChg>
      <pc:sldChg chg="addSp modSp new mod">
        <pc:chgData name="Suprathika Thakkola" userId="f51adb92673c0ece" providerId="LiveId" clId="{EC35BFA3-1BAE-4A39-A59E-8C31F7C52504}" dt="2025-11-28T10:42:08.574" v="657"/>
        <pc:sldMkLst>
          <pc:docMk/>
          <pc:sldMk cId="1916148829" sldId="287"/>
        </pc:sldMkLst>
        <pc:spChg chg="mod">
          <ac:chgData name="Suprathika Thakkola" userId="f51adb92673c0ece" providerId="LiveId" clId="{EC35BFA3-1BAE-4A39-A59E-8C31F7C52504}" dt="2025-11-28T10:42:08.574" v="657"/>
          <ac:spMkLst>
            <pc:docMk/>
            <pc:sldMk cId="1916148829" sldId="287"/>
            <ac:spMk id="2" creationId="{FBD6A668-130D-0A74-0521-8645EC63D78D}"/>
          </ac:spMkLst>
        </pc:spChg>
        <pc:spChg chg="mod">
          <ac:chgData name="Suprathika Thakkola" userId="f51adb92673c0ece" providerId="LiveId" clId="{EC35BFA3-1BAE-4A39-A59E-8C31F7C52504}" dt="2025-11-28T08:56:16.969" v="636" actId="2711"/>
          <ac:spMkLst>
            <pc:docMk/>
            <pc:sldMk cId="1916148829" sldId="287"/>
            <ac:spMk id="3" creationId="{6C1D628A-F015-7400-4EDC-BFCFD0442B48}"/>
          </ac:spMkLst>
        </pc:spChg>
        <pc:picChg chg="add mod">
          <ac:chgData name="Suprathika Thakkola" userId="f51adb92673c0ece" providerId="LiveId" clId="{EC35BFA3-1BAE-4A39-A59E-8C31F7C52504}" dt="2025-11-28T10:31:06.459" v="641" actId="1076"/>
          <ac:picMkLst>
            <pc:docMk/>
            <pc:sldMk cId="1916148829" sldId="287"/>
            <ac:picMk id="6" creationId="{BF856C99-BE99-6DB0-1454-3DE814A20054}"/>
          </ac:picMkLst>
        </pc:picChg>
      </pc:sldChg>
      <pc:sldChg chg="addSp modSp new mod">
        <pc:chgData name="Suprathika Thakkola" userId="f51adb92673c0ece" providerId="LiveId" clId="{EC35BFA3-1BAE-4A39-A59E-8C31F7C52504}" dt="2025-11-30T06:58:08.952" v="1458" actId="20577"/>
        <pc:sldMkLst>
          <pc:docMk/>
          <pc:sldMk cId="3364045137" sldId="288"/>
        </pc:sldMkLst>
        <pc:spChg chg="mod">
          <ac:chgData name="Suprathika Thakkola" userId="f51adb92673c0ece" providerId="LiveId" clId="{EC35BFA3-1BAE-4A39-A59E-8C31F7C52504}" dt="2025-11-28T11:14:46.388" v="873"/>
          <ac:spMkLst>
            <pc:docMk/>
            <pc:sldMk cId="3364045137" sldId="288"/>
            <ac:spMk id="2" creationId="{0D2D3266-A03D-B256-AB0C-D33CFBA04335}"/>
          </ac:spMkLst>
        </pc:spChg>
        <pc:spChg chg="mod">
          <ac:chgData name="Suprathika Thakkola" userId="f51adb92673c0ece" providerId="LiveId" clId="{EC35BFA3-1BAE-4A39-A59E-8C31F7C52504}" dt="2025-11-30T06:58:08.952" v="1458" actId="20577"/>
          <ac:spMkLst>
            <pc:docMk/>
            <pc:sldMk cId="3364045137" sldId="288"/>
            <ac:spMk id="3" creationId="{5516175B-5EF5-73A2-DD81-CDDF153C3400}"/>
          </ac:spMkLst>
        </pc:spChg>
        <pc:picChg chg="add mod">
          <ac:chgData name="Suprathika Thakkola" userId="f51adb92673c0ece" providerId="LiveId" clId="{EC35BFA3-1BAE-4A39-A59E-8C31F7C52504}" dt="2025-11-28T10:49:47.675" v="749" actId="14100"/>
          <ac:picMkLst>
            <pc:docMk/>
            <pc:sldMk cId="3364045137" sldId="288"/>
            <ac:picMk id="5" creationId="{B91B863C-EA5B-582B-C90C-667CA897800D}"/>
          </ac:picMkLst>
        </pc:picChg>
      </pc:sldChg>
      <pc:sldChg chg="addSp delSp modSp new mod ord">
        <pc:chgData name="Suprathika Thakkola" userId="f51adb92673c0ece" providerId="LiveId" clId="{EC35BFA3-1BAE-4A39-A59E-8C31F7C52504}" dt="2025-11-30T07:28:27.221" v="1517" actId="20577"/>
        <pc:sldMkLst>
          <pc:docMk/>
          <pc:sldMk cId="2214563772" sldId="289"/>
        </pc:sldMkLst>
        <pc:spChg chg="mod">
          <ac:chgData name="Suprathika Thakkola" userId="f51adb92673c0ece" providerId="LiveId" clId="{EC35BFA3-1BAE-4A39-A59E-8C31F7C52504}" dt="2025-11-28T11:16:37.083" v="883" actId="2711"/>
          <ac:spMkLst>
            <pc:docMk/>
            <pc:sldMk cId="2214563772" sldId="289"/>
            <ac:spMk id="2" creationId="{2607294A-23CD-15BC-FB9A-FEA3D9D886AD}"/>
          </ac:spMkLst>
        </pc:spChg>
        <pc:spChg chg="mod">
          <ac:chgData name="Suprathika Thakkola" userId="f51adb92673c0ece" providerId="LiveId" clId="{EC35BFA3-1BAE-4A39-A59E-8C31F7C52504}" dt="2025-11-30T07:28:27.221" v="1517" actId="20577"/>
          <ac:spMkLst>
            <pc:docMk/>
            <pc:sldMk cId="2214563772" sldId="289"/>
            <ac:spMk id="3" creationId="{308C15B8-28AA-3503-D4D2-474CB6FBD516}"/>
          </ac:spMkLst>
        </pc:spChg>
        <pc:graphicFrameChg chg="add mod modGraphic">
          <ac:chgData name="Suprathika Thakkola" userId="f51adb92673c0ece" providerId="LiveId" clId="{EC35BFA3-1BAE-4A39-A59E-8C31F7C52504}" dt="2025-11-28T11:23:35.315" v="951" actId="1076"/>
          <ac:graphicFrameMkLst>
            <pc:docMk/>
            <pc:sldMk cId="2214563772" sldId="289"/>
            <ac:graphicFrameMk id="5" creationId="{920E542B-9CE4-5C7F-7C7F-22F07790EDF6}"/>
          </ac:graphicFrameMkLst>
        </pc:graphicFrameChg>
      </pc:sldChg>
      <pc:sldChg chg="addSp delSp modSp new mod">
        <pc:chgData name="Suprathika Thakkola" userId="f51adb92673c0ece" providerId="LiveId" clId="{EC35BFA3-1BAE-4A39-A59E-8C31F7C52504}" dt="2025-11-28T11:13:27.293" v="872" actId="255"/>
        <pc:sldMkLst>
          <pc:docMk/>
          <pc:sldMk cId="2812010064" sldId="290"/>
        </pc:sldMkLst>
        <pc:spChg chg="mod">
          <ac:chgData name="Suprathika Thakkola" userId="f51adb92673c0ece" providerId="LiveId" clId="{EC35BFA3-1BAE-4A39-A59E-8C31F7C52504}" dt="2025-11-28T11:10:27.117" v="843"/>
          <ac:spMkLst>
            <pc:docMk/>
            <pc:sldMk cId="2812010064" sldId="290"/>
            <ac:spMk id="2" creationId="{1AD51F6F-0563-8E5B-94D6-D6890B58DF28}"/>
          </ac:spMkLst>
        </pc:spChg>
        <pc:spChg chg="mod">
          <ac:chgData name="Suprathika Thakkola" userId="f51adb92673c0ece" providerId="LiveId" clId="{EC35BFA3-1BAE-4A39-A59E-8C31F7C52504}" dt="2025-11-28T11:10:59.196" v="850" actId="20577"/>
          <ac:spMkLst>
            <pc:docMk/>
            <pc:sldMk cId="2812010064" sldId="290"/>
            <ac:spMk id="3" creationId="{447B91F6-3328-2975-3A40-2B6B7B7AC430}"/>
          </ac:spMkLst>
        </pc:spChg>
        <pc:graphicFrameChg chg="add mod modGraphic">
          <ac:chgData name="Suprathika Thakkola" userId="f51adb92673c0ece" providerId="LiveId" clId="{EC35BFA3-1BAE-4A39-A59E-8C31F7C52504}" dt="2025-11-28T11:13:27.293" v="872" actId="255"/>
          <ac:graphicFrameMkLst>
            <pc:docMk/>
            <pc:sldMk cId="2812010064" sldId="290"/>
            <ac:graphicFrameMk id="4" creationId="{792D03D6-CF93-AFFB-0BE3-2CDD2B038CE6}"/>
          </ac:graphicFrameMkLst>
        </pc:graphicFrameChg>
      </pc:sldChg>
      <pc:sldChg chg="modSp new mod">
        <pc:chgData name="Suprathika Thakkola" userId="f51adb92673c0ece" providerId="LiveId" clId="{EC35BFA3-1BAE-4A39-A59E-8C31F7C52504}" dt="2025-11-30T07:29:08.562" v="1537" actId="20577"/>
        <pc:sldMkLst>
          <pc:docMk/>
          <pc:sldMk cId="1107249657" sldId="291"/>
        </pc:sldMkLst>
        <pc:spChg chg="mod">
          <ac:chgData name="Suprathika Thakkola" userId="f51adb92673c0ece" providerId="LiveId" clId="{EC35BFA3-1BAE-4A39-A59E-8C31F7C52504}" dt="2025-11-28T11:21:54.626" v="946"/>
          <ac:spMkLst>
            <pc:docMk/>
            <pc:sldMk cId="1107249657" sldId="291"/>
            <ac:spMk id="2" creationId="{33C61C38-9F7F-9BF8-ABBA-E28F09472677}"/>
          </ac:spMkLst>
        </pc:spChg>
        <pc:spChg chg="mod">
          <ac:chgData name="Suprathika Thakkola" userId="f51adb92673c0ece" providerId="LiveId" clId="{EC35BFA3-1BAE-4A39-A59E-8C31F7C52504}" dt="2025-11-30T07:29:08.562" v="1537" actId="20577"/>
          <ac:spMkLst>
            <pc:docMk/>
            <pc:sldMk cId="1107249657" sldId="291"/>
            <ac:spMk id="3" creationId="{7BEBC234-1FF5-18DD-311B-3168C55C48F3}"/>
          </ac:spMkLst>
        </pc:spChg>
      </pc:sldChg>
      <pc:sldChg chg="addSp modSp new mod">
        <pc:chgData name="Suprathika Thakkola" userId="f51adb92673c0ece" providerId="LiveId" clId="{EC35BFA3-1BAE-4A39-A59E-8C31F7C52504}" dt="2025-11-28T11:34:07.256" v="1055" actId="1076"/>
        <pc:sldMkLst>
          <pc:docMk/>
          <pc:sldMk cId="350227985" sldId="292"/>
        </pc:sldMkLst>
        <pc:spChg chg="mod">
          <ac:chgData name="Suprathika Thakkola" userId="f51adb92673c0ece" providerId="LiveId" clId="{EC35BFA3-1BAE-4A39-A59E-8C31F7C52504}" dt="2025-11-28T11:27:19.234" v="998"/>
          <ac:spMkLst>
            <pc:docMk/>
            <pc:sldMk cId="350227985" sldId="292"/>
            <ac:spMk id="2" creationId="{40F18A84-E22C-691D-1E85-6FB050651486}"/>
          </ac:spMkLst>
        </pc:spChg>
        <pc:spChg chg="mod">
          <ac:chgData name="Suprathika Thakkola" userId="f51adb92673c0ece" providerId="LiveId" clId="{EC35BFA3-1BAE-4A39-A59E-8C31F7C52504}" dt="2025-11-28T11:34:07.256" v="1055" actId="1076"/>
          <ac:spMkLst>
            <pc:docMk/>
            <pc:sldMk cId="350227985" sldId="292"/>
            <ac:spMk id="3" creationId="{59E43748-195C-AC04-2853-184AC930EF57}"/>
          </ac:spMkLst>
        </pc:spChg>
        <pc:picChg chg="add mod">
          <ac:chgData name="Suprathika Thakkola" userId="f51adb92673c0ece" providerId="LiveId" clId="{EC35BFA3-1BAE-4A39-A59E-8C31F7C52504}" dt="2025-11-28T11:30:43.116" v="1014" actId="1076"/>
          <ac:picMkLst>
            <pc:docMk/>
            <pc:sldMk cId="350227985" sldId="292"/>
            <ac:picMk id="4" creationId="{F2CD97EA-C99C-3625-00AF-2AEA1E4209B9}"/>
          </ac:picMkLst>
        </pc:picChg>
      </pc:sldChg>
      <pc:sldChg chg="addSp modSp new mod">
        <pc:chgData name="Suprathika Thakkola" userId="f51adb92673c0ece" providerId="LiveId" clId="{EC35BFA3-1BAE-4A39-A59E-8C31F7C52504}" dt="2025-11-28T11:34:02.007" v="1054" actId="1076"/>
        <pc:sldMkLst>
          <pc:docMk/>
          <pc:sldMk cId="3883892762" sldId="293"/>
        </pc:sldMkLst>
        <pc:spChg chg="mod">
          <ac:chgData name="Suprathika Thakkola" userId="f51adb92673c0ece" providerId="LiveId" clId="{EC35BFA3-1BAE-4A39-A59E-8C31F7C52504}" dt="2025-11-28T11:30:59.019" v="1016"/>
          <ac:spMkLst>
            <pc:docMk/>
            <pc:sldMk cId="3883892762" sldId="293"/>
            <ac:spMk id="2" creationId="{2B9BE2F9-9C21-136F-6864-4A0FC759420D}"/>
          </ac:spMkLst>
        </pc:spChg>
        <pc:spChg chg="mod">
          <ac:chgData name="Suprathika Thakkola" userId="f51adb92673c0ece" providerId="LiveId" clId="{EC35BFA3-1BAE-4A39-A59E-8C31F7C52504}" dt="2025-11-28T11:34:02.007" v="1054" actId="1076"/>
          <ac:spMkLst>
            <pc:docMk/>
            <pc:sldMk cId="3883892762" sldId="293"/>
            <ac:spMk id="3" creationId="{9AC5D7F9-1EDD-E9F5-BBE2-443092D8C044}"/>
          </ac:spMkLst>
        </pc:spChg>
        <pc:picChg chg="add mod">
          <ac:chgData name="Suprathika Thakkola" userId="f51adb92673c0ece" providerId="LiveId" clId="{EC35BFA3-1BAE-4A39-A59E-8C31F7C52504}" dt="2025-11-28T11:32:08.199" v="1033" actId="1076"/>
          <ac:picMkLst>
            <pc:docMk/>
            <pc:sldMk cId="3883892762" sldId="293"/>
            <ac:picMk id="4" creationId="{2C4AC725-4EDC-587F-4395-C05585B9F85D}"/>
          </ac:picMkLst>
        </pc:picChg>
      </pc:sldChg>
      <pc:sldChg chg="addSp modSp new mod">
        <pc:chgData name="Suprathika Thakkola" userId="f51adb92673c0ece" providerId="LiveId" clId="{EC35BFA3-1BAE-4A39-A59E-8C31F7C52504}" dt="2025-11-28T11:34:30.721" v="1057" actId="14100"/>
        <pc:sldMkLst>
          <pc:docMk/>
          <pc:sldMk cId="3436357408" sldId="294"/>
        </pc:sldMkLst>
        <pc:spChg chg="mod">
          <ac:chgData name="Suprathika Thakkola" userId="f51adb92673c0ece" providerId="LiveId" clId="{EC35BFA3-1BAE-4A39-A59E-8C31F7C52504}" dt="2025-11-28T11:33:54.222" v="1053"/>
          <ac:spMkLst>
            <pc:docMk/>
            <pc:sldMk cId="3436357408" sldId="294"/>
            <ac:spMk id="2" creationId="{E3DB65A7-8587-3EBC-4D0A-C23F7827847A}"/>
          </ac:spMkLst>
        </pc:spChg>
        <pc:spChg chg="mod">
          <ac:chgData name="Suprathika Thakkola" userId="f51adb92673c0ece" providerId="LiveId" clId="{EC35BFA3-1BAE-4A39-A59E-8C31F7C52504}" dt="2025-11-28T11:33:34.270" v="1049" actId="1076"/>
          <ac:spMkLst>
            <pc:docMk/>
            <pc:sldMk cId="3436357408" sldId="294"/>
            <ac:spMk id="3" creationId="{205E62B6-87DC-0F84-F896-4524D74764BD}"/>
          </ac:spMkLst>
        </pc:spChg>
        <pc:picChg chg="add mod">
          <ac:chgData name="Suprathika Thakkola" userId="f51adb92673c0ece" providerId="LiveId" clId="{EC35BFA3-1BAE-4A39-A59E-8C31F7C52504}" dt="2025-11-28T11:34:30.721" v="1057" actId="14100"/>
          <ac:picMkLst>
            <pc:docMk/>
            <pc:sldMk cId="3436357408" sldId="294"/>
            <ac:picMk id="4" creationId="{779CB002-9F3A-4228-C069-A0857345C22F}"/>
          </ac:picMkLst>
        </pc:picChg>
      </pc:sldChg>
      <pc:sldChg chg="addSp modSp new mod">
        <pc:chgData name="Suprathika Thakkola" userId="f51adb92673c0ece" providerId="LiveId" clId="{EC35BFA3-1BAE-4A39-A59E-8C31F7C52504}" dt="2025-11-28T12:10:55.761" v="1170" actId="1076"/>
        <pc:sldMkLst>
          <pc:docMk/>
          <pc:sldMk cId="882552457" sldId="295"/>
        </pc:sldMkLst>
        <pc:spChg chg="mod">
          <ac:chgData name="Suprathika Thakkola" userId="f51adb92673c0ece" providerId="LiveId" clId="{EC35BFA3-1BAE-4A39-A59E-8C31F7C52504}" dt="2025-11-28T12:02:23.959" v="1128" actId="2711"/>
          <ac:spMkLst>
            <pc:docMk/>
            <pc:sldMk cId="882552457" sldId="295"/>
            <ac:spMk id="2" creationId="{348F1861-0BDF-E7CB-ADC0-4EA1201C71B4}"/>
          </ac:spMkLst>
        </pc:spChg>
        <pc:spChg chg="mod">
          <ac:chgData name="Suprathika Thakkola" userId="f51adb92673c0ece" providerId="LiveId" clId="{EC35BFA3-1BAE-4A39-A59E-8C31F7C52504}" dt="2025-11-28T12:09:17.336" v="1158" actId="1076"/>
          <ac:spMkLst>
            <pc:docMk/>
            <pc:sldMk cId="882552457" sldId="295"/>
            <ac:spMk id="3" creationId="{A1F40950-2825-E44C-6FCB-BE54F7987D19}"/>
          </ac:spMkLst>
        </pc:spChg>
        <pc:graphicFrameChg chg="add mod modGraphic">
          <ac:chgData name="Suprathika Thakkola" userId="f51adb92673c0ece" providerId="LiveId" clId="{EC35BFA3-1BAE-4A39-A59E-8C31F7C52504}" dt="2025-11-28T12:10:55.761" v="1170" actId="1076"/>
          <ac:graphicFrameMkLst>
            <pc:docMk/>
            <pc:sldMk cId="882552457" sldId="295"/>
            <ac:graphicFrameMk id="7" creationId="{E164CAB8-C288-3D55-8478-A8F13E07BA9B}"/>
          </ac:graphicFrameMkLst>
        </pc:graphicFrameChg>
      </pc:sldChg>
      <pc:sldChg chg="modSp new mod">
        <pc:chgData name="Suprathika Thakkola" userId="f51adb92673c0ece" providerId="LiveId" clId="{EC35BFA3-1BAE-4A39-A59E-8C31F7C52504}" dt="2025-11-30T07:31:28.238" v="1595" actId="20577"/>
        <pc:sldMkLst>
          <pc:docMk/>
          <pc:sldMk cId="1070085455" sldId="296"/>
        </pc:sldMkLst>
        <pc:spChg chg="mod">
          <ac:chgData name="Suprathika Thakkola" userId="f51adb92673c0ece" providerId="LiveId" clId="{EC35BFA3-1BAE-4A39-A59E-8C31F7C52504}" dt="2025-11-28T12:12:17.658" v="1191" actId="2711"/>
          <ac:spMkLst>
            <pc:docMk/>
            <pc:sldMk cId="1070085455" sldId="296"/>
            <ac:spMk id="2" creationId="{B4AFB15C-9881-3EB3-03C1-C9FC811AA22A}"/>
          </ac:spMkLst>
        </pc:spChg>
        <pc:spChg chg="mod">
          <ac:chgData name="Suprathika Thakkola" userId="f51adb92673c0ece" providerId="LiveId" clId="{EC35BFA3-1BAE-4A39-A59E-8C31F7C52504}" dt="2025-11-30T07:31:28.238" v="1595" actId="20577"/>
          <ac:spMkLst>
            <pc:docMk/>
            <pc:sldMk cId="1070085455" sldId="296"/>
            <ac:spMk id="3" creationId="{186E37FB-4DBD-FCA0-8E05-F60FE59FA39A}"/>
          </ac:spMkLst>
        </pc:spChg>
      </pc:sldChg>
      <pc:sldChg chg="modSp new mod">
        <pc:chgData name="Suprathika Thakkola" userId="f51adb92673c0ece" providerId="LiveId" clId="{EC35BFA3-1BAE-4A39-A59E-8C31F7C52504}" dt="2025-11-28T12:16:53.355" v="1261" actId="14100"/>
        <pc:sldMkLst>
          <pc:docMk/>
          <pc:sldMk cId="3347648888" sldId="297"/>
        </pc:sldMkLst>
        <pc:spChg chg="mod">
          <ac:chgData name="Suprathika Thakkola" userId="f51adb92673c0ece" providerId="LiveId" clId="{EC35BFA3-1BAE-4A39-A59E-8C31F7C52504}" dt="2025-11-28T12:13:58.570" v="1223" actId="2711"/>
          <ac:spMkLst>
            <pc:docMk/>
            <pc:sldMk cId="3347648888" sldId="297"/>
            <ac:spMk id="2" creationId="{18AE918E-93B3-BC22-A9E4-703D8A60B8C6}"/>
          </ac:spMkLst>
        </pc:spChg>
        <pc:spChg chg="mod">
          <ac:chgData name="Suprathika Thakkola" userId="f51adb92673c0ece" providerId="LiveId" clId="{EC35BFA3-1BAE-4A39-A59E-8C31F7C52504}" dt="2025-11-28T12:16:53.355" v="1261" actId="14100"/>
          <ac:spMkLst>
            <pc:docMk/>
            <pc:sldMk cId="3347648888" sldId="297"/>
            <ac:spMk id="3" creationId="{FF9D3749-46FA-8BB3-7474-AD4C31C34ABC}"/>
          </ac:spMkLst>
        </pc:spChg>
      </pc:sldChg>
      <pc:sldChg chg="modSp new mod">
        <pc:chgData name="Suprathika Thakkola" userId="f51adb92673c0ece" providerId="LiveId" clId="{EC35BFA3-1BAE-4A39-A59E-8C31F7C52504}" dt="2025-11-28T12:24:40.986" v="1382" actId="2711"/>
        <pc:sldMkLst>
          <pc:docMk/>
          <pc:sldMk cId="1833431847" sldId="298"/>
        </pc:sldMkLst>
        <pc:spChg chg="mod">
          <ac:chgData name="Suprathika Thakkola" userId="f51adb92673c0ece" providerId="LiveId" clId="{EC35BFA3-1BAE-4A39-A59E-8C31F7C52504}" dt="2025-11-28T12:24:40.986" v="1382" actId="2711"/>
          <ac:spMkLst>
            <pc:docMk/>
            <pc:sldMk cId="1833431847" sldId="298"/>
            <ac:spMk id="2" creationId="{EF5F65F1-DCE2-CFAF-3FC5-9D470E4935A9}"/>
          </ac:spMkLst>
        </pc:spChg>
        <pc:spChg chg="mod">
          <ac:chgData name="Suprathika Thakkola" userId="f51adb92673c0ece" providerId="LiveId" clId="{EC35BFA3-1BAE-4A39-A59E-8C31F7C52504}" dt="2025-11-28T12:20:44.101" v="1323" actId="14100"/>
          <ac:spMkLst>
            <pc:docMk/>
            <pc:sldMk cId="1833431847" sldId="298"/>
            <ac:spMk id="3" creationId="{FCE8A4A7-04E9-FF93-274C-44F9ED143DC2}"/>
          </ac:spMkLst>
        </pc:spChg>
      </pc:sldChg>
    </pc:docChg>
  </pc:docChgLst>
</pc:chgInfo>
</file>

<file path=ppt/media/image1.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IN"/>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401408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83244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155291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324830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2215593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2812431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358435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7" descr="C:\Users\AMMU\Desktop\Border.png"/>
          <p:cNvPicPr preferRelativeResize="0"/>
          <p:nvPr/>
        </p:nvPicPr>
        <p:blipFill rotWithShape="1">
          <a:blip r:embed="rId2">
            <a:alphaModFix/>
          </a:blip>
          <a:src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 name="Google Shape;66;p10"/>
          <p:cNvSpPr>
            <a:spLocks noGrp="1"/>
          </p:cNvSpPr>
          <p:nvPr>
            <p:ph type="pic" idx="2"/>
          </p:nvPr>
        </p:nvSpPr>
        <p:spPr>
          <a:xfrm>
            <a:off x="2389717" y="612775"/>
            <a:ext cx="7315200" cy="4114800"/>
          </a:xfrm>
          <a:prstGeom prst="rect">
            <a:avLst/>
          </a:prstGeom>
          <a:noFill/>
          <a:ln>
            <a:noFill/>
          </a:ln>
        </p:spPr>
        <p:txBody>
          <a:bodyPr/>
          <a:lstStyle/>
          <a:p>
            <a:endParaRPr lang="en-IN"/>
          </a:p>
        </p:txBody>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3">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doi.org/10.1007/s10772-020-09766-z" TargetMode="External"/><Relationship Id="rId2" Type="http://schemas.openxmlformats.org/officeDocument/2006/relationships/hyperlink" Target="https://doi.org/10.1007/978-3-319-21024-7_7" TargetMode="External"/><Relationship Id="rId1" Type="http://schemas.openxmlformats.org/officeDocument/2006/relationships/slideLayout" Target="../slideLayouts/slideLayout2.xml"/><Relationship Id="rId6" Type="http://schemas.openxmlformats.org/officeDocument/2006/relationships/hyperlink" Target="https://doi.org/10.1142/S0218213022500117" TargetMode="External"/><Relationship Id="rId5" Type="http://schemas.openxmlformats.org/officeDocument/2006/relationships/hyperlink" Target="https://dx.doi.org/10.60836/40eb-we52" TargetMode="External"/><Relationship Id="rId4" Type="http://schemas.openxmlformats.org/officeDocument/2006/relationships/hyperlink" Target="https://doi.org/10.1080/15424065.2022.2046231"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doi.org/10.1080/00401706.1990.10484648" TargetMode="External"/><Relationship Id="rId7" Type="http://schemas.openxmlformats.org/officeDocument/2006/relationships/hyperlink" Target="https://www.google.com/search?q=https://doi.org/10.1177/1847979019890117" TargetMode="External"/><Relationship Id="rId2" Type="http://schemas.openxmlformats.org/officeDocument/2006/relationships/hyperlink" Target="https://doi.org/10.1145/3209415.3209467" TargetMode="External"/><Relationship Id="rId1" Type="http://schemas.openxmlformats.org/officeDocument/2006/relationships/slideLayout" Target="../slideLayouts/slideLayout2.xml"/><Relationship Id="rId6" Type="http://schemas.openxmlformats.org/officeDocument/2006/relationships/hyperlink" Target="https://doi.org/10.47760/ijcsmc.2022.v11i04.006" TargetMode="External"/><Relationship Id="rId5" Type="http://schemas.openxmlformats.org/officeDocument/2006/relationships/hyperlink" Target="https://doi.org/10.3390/app10114009" TargetMode="External"/><Relationship Id="rId4" Type="http://schemas.openxmlformats.org/officeDocument/2006/relationships/hyperlink" Target="https://www.google.com/search?q=https://doi.org/10.1145/508445.508447"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doi.org/10.1145/3476887.3476888" TargetMode="External"/><Relationship Id="rId2" Type="http://schemas.openxmlformats.org/officeDocument/2006/relationships/hyperlink" Target="http://dx.doi.org/10.26483/ijarcs.v9i5.6301" TargetMode="External"/><Relationship Id="rId1" Type="http://schemas.openxmlformats.org/officeDocument/2006/relationships/slideLayout" Target="../slideLayouts/slideLayout2.xml"/><Relationship Id="rId5" Type="http://schemas.openxmlformats.org/officeDocument/2006/relationships/hyperlink" Target="https://doi.org/10.1002/9781394234271.ch1" TargetMode="External"/><Relationship Id="rId4" Type="http://schemas.openxmlformats.org/officeDocument/2006/relationships/hyperlink" Target="https://doi.org/10.1016/j.asoc.2021.10737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pypi.org/project/pytesseract/" TargetMode="External"/><Relationship Id="rId2" Type="http://schemas.openxmlformats.org/officeDocument/2006/relationships/hyperlink" Target="https://www.google.com/search?q=https://doi.org/10.1109/IPDPS.2011.304" TargetMode="External"/><Relationship Id="rId1" Type="http://schemas.openxmlformats.org/officeDocument/2006/relationships/slideLayout" Target="../slideLayouts/slideLayout2.xml"/><Relationship Id="rId6" Type="http://schemas.openxmlformats.org/officeDocument/2006/relationships/hyperlink" Target="https://www.google.com/search?q=https://doi.org/10.26512/les.v21i2.29354" TargetMode="External"/><Relationship Id="rId5" Type="http://schemas.openxmlformats.org/officeDocument/2006/relationships/hyperlink" Target="https://pmc.ncbi.nlm.nih.gov/articles/PMC9533247/" TargetMode="External"/><Relationship Id="rId4" Type="http://schemas.openxmlformats.org/officeDocument/2006/relationships/hyperlink" Target="https://textblob.readthedocs.io/en/dev/"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lvl="0" algn="ctr"/>
            <a:r>
              <a:rPr lang="en-US" sz="2400" dirty="0">
                <a:latin typeface="Times New Roman" panose="02020603050405020304" pitchFamily="18" charset="0"/>
                <a:ea typeface="Cambria" panose="02040503050406030204" pitchFamily="18" charset="0"/>
                <a:cs typeface="Times New Roman" panose="02020603050405020304" pitchFamily="18" charset="0"/>
              </a:rPr>
              <a:t>360 Degree feedback software for the government of India related News Stories in Regional Media using Artificial Intelligence/Machine learning – PSCS_35</a:t>
            </a:r>
            <a:endParaRPr sz="24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sp>
        <p:nvSpPr>
          <p:cNvPr id="88" name="Google Shape;88;p13"/>
          <p:cNvSpPr txBox="1">
            <a:spLocks noGrp="1"/>
          </p:cNvSpPr>
          <p:nvPr>
            <p:ph type="subTitle" idx="1"/>
          </p:nvPr>
        </p:nvSpPr>
        <p:spPr>
          <a:xfrm>
            <a:off x="197505" y="2152280"/>
            <a:ext cx="4984095"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sz="1800" dirty="0">
                <a:latin typeface="Times New Roman" panose="02020603050405020304" pitchFamily="18" charset="0"/>
                <a:ea typeface="Cambria" panose="02040503050406030204" pitchFamily="18" charset="0"/>
                <a:cs typeface="Times New Roman" panose="02020603050405020304" pitchFamily="18" charset="0"/>
              </a:rPr>
              <a:t>Batch Number: COM_02</a:t>
            </a:r>
            <a:endParaRPr sz="18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90" name="Google Shape;90;p13"/>
          <p:cNvSpPr txBox="1"/>
          <p:nvPr/>
        </p:nvSpPr>
        <p:spPr>
          <a:xfrm>
            <a:off x="6760029" y="2513340"/>
            <a:ext cx="5234466"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Under the Supervision of,</a:t>
            </a:r>
            <a:endParaRPr lang="en-GB"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ctr" rtl="0">
              <a:spcBef>
                <a:spcPts val="0"/>
              </a:spcBef>
              <a:spcAft>
                <a:spcPts val="0"/>
              </a:spcAft>
              <a:buClr>
                <a:srgbClr val="17365D"/>
              </a:buClr>
              <a:buSzPts val="2000"/>
              <a:buFont typeface="Arial"/>
              <a:buNone/>
            </a:pPr>
            <a:endParaRPr sz="20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Dr. Pallavi M</a:t>
            </a: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Assistant Professor</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School of Computer Science and Engineering</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Presidency University</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graphicFrame>
        <p:nvGraphicFramePr>
          <p:cNvPr id="89" name="Google Shape;89;p13"/>
          <p:cNvGraphicFramePr/>
          <p:nvPr>
            <p:extLst>
              <p:ext uri="{D42A27DB-BD31-4B8C-83A1-F6EECF244321}">
                <p14:modId xmlns:p14="http://schemas.microsoft.com/office/powerpoint/2010/main" val="1380859389"/>
              </p:ext>
            </p:extLst>
          </p:nvPr>
        </p:nvGraphicFramePr>
        <p:xfrm>
          <a:off x="553347" y="2721840"/>
          <a:ext cx="5418675" cy="2194620"/>
        </p:xfrm>
        <a:graphic>
          <a:graphicData uri="http://schemas.openxmlformats.org/drawingml/2006/table">
            <a:tbl>
              <a:tblPr firstRow="1" bandRow="1">
                <a:noFill/>
                <a:tableStyleId>{57690726-49DA-4552-BDEB-330DD8EA8BD9}</a:tableStyleId>
              </a:tblPr>
              <a:tblGrid>
                <a:gridCol w="2085000">
                  <a:extLst>
                    <a:ext uri="{9D8B030D-6E8A-4147-A177-3AD203B41FA5}">
                      <a16:colId xmlns:a16="http://schemas.microsoft.com/office/drawing/2014/main" val="20000"/>
                    </a:ext>
                  </a:extLst>
                </a:gridCol>
                <a:gridCol w="3333675">
                  <a:extLst>
                    <a:ext uri="{9D8B030D-6E8A-4147-A177-3AD203B41FA5}">
                      <a16:colId xmlns:a16="http://schemas.microsoft.com/office/drawing/2014/main" val="20001"/>
                    </a:ext>
                  </a:extLst>
                </a:gridCol>
              </a:tblGrid>
              <a:tr h="306243">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06243">
                <a:tc>
                  <a:txBody>
                    <a:bodyPr/>
                    <a:lstStyle/>
                    <a:p>
                      <a:pPr marL="0" marR="0" lvl="0" indent="0" algn="ctr" rtl="0">
                        <a:spcBef>
                          <a:spcPts val="0"/>
                        </a:spcBef>
                        <a:spcAft>
                          <a:spcPts val="0"/>
                        </a:spcAft>
                        <a:buFont typeface="+mj-l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1" name="Google Shape;91;p13"/>
          <p:cNvSpPr txBox="1"/>
          <p:nvPr/>
        </p:nvSpPr>
        <p:spPr>
          <a:xfrm>
            <a:off x="3046184" y="99061"/>
            <a:ext cx="5498973" cy="72937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a:buNone/>
            </a:pPr>
            <a:r>
              <a:rPr lang="en-GB" sz="18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CSE7101-</a:t>
            </a: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 Capstone Project</a:t>
            </a:r>
            <a:endParaRPr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ctr" rtl="0">
              <a:spcBef>
                <a:spcPts val="310"/>
              </a:spcBef>
              <a:spcAft>
                <a:spcPts val="0"/>
              </a:spcAft>
              <a:buClr>
                <a:srgbClr val="17365D"/>
              </a:buClr>
              <a:buSzPct val="100000"/>
              <a:buFont typeface="Arial"/>
              <a:buNone/>
            </a:pP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rPr>
              <a:t>Review-2</a:t>
            </a:r>
            <a:endParaRPr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a:endParaRPr>
          </a:p>
        </p:txBody>
      </p:sp>
      <p:sp>
        <p:nvSpPr>
          <p:cNvPr id="8" name="Google Shape;91;p13"/>
          <p:cNvSpPr txBox="1"/>
          <p:nvPr/>
        </p:nvSpPr>
        <p:spPr>
          <a:xfrm>
            <a:off x="0" y="4533900"/>
            <a:ext cx="12249915" cy="1562100"/>
          </a:xfrm>
          <a:prstGeom prst="rect">
            <a:avLst/>
          </a:prstGeom>
          <a:noFill/>
          <a:ln>
            <a:noFill/>
          </a:ln>
        </p:spPr>
        <p:txBody>
          <a:bodyPr spcFirstLastPara="1" wrap="square" lIns="91425" tIns="45700" rIns="91425" bIns="45700" anchor="t" anchorCtr="0">
            <a:noAutofit/>
          </a:bodyPr>
          <a:lstStyle/>
          <a:p>
            <a:pPr>
              <a:buClr>
                <a:srgbClr val="17365D"/>
              </a:buClr>
              <a:buSzPct val="100000"/>
            </a:pPr>
            <a:r>
              <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a:rPr>
              <a:t>Name of the Program: </a:t>
            </a:r>
            <a:r>
              <a:rPr lang="en-US" sz="18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COM</a:t>
            </a:r>
            <a:endPar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a:endParaRPr>
          </a:p>
          <a:p>
            <a:pPr lvl="0">
              <a:buClr>
                <a:srgbClr val="17365D"/>
              </a:buClr>
              <a:buSzPct val="100000"/>
            </a:pPr>
            <a:r>
              <a:rPr lang="en-US" sz="1800" b="1"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a:rPr>
              <a:t>Name of the HoD: </a:t>
            </a:r>
            <a:r>
              <a:rPr lang="en-IN" sz="1800" b="1" dirty="0">
                <a:latin typeface="Times New Roman" panose="02020603050405020304" pitchFamily="18" charset="0"/>
                <a:ea typeface="Cambria" panose="02040503050406030204" pitchFamily="18" charset="0"/>
                <a:cs typeface="Times New Roman" panose="02020603050405020304" pitchFamily="18" charset="0"/>
              </a:rPr>
              <a:t>Dr. Pallavi R</a:t>
            </a:r>
          </a:p>
          <a:p>
            <a:pPr lvl="0">
              <a:buClr>
                <a:srgbClr val="17365D"/>
              </a:buClr>
              <a:buSzPct val="100000"/>
            </a:pPr>
            <a:r>
              <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a:rPr>
              <a:t>Name of the Program Project Coordinator: </a:t>
            </a:r>
            <a:r>
              <a:rPr lang="en-IN" sz="1800" b="1" dirty="0">
                <a:latin typeface="Times New Roman" panose="02020603050405020304" pitchFamily="18" charset="0"/>
                <a:ea typeface="Cambria" panose="02040503050406030204" pitchFamily="18" charset="0"/>
                <a:cs typeface="Times New Roman" panose="02020603050405020304" pitchFamily="18" charset="0"/>
              </a:rPr>
              <a:t>Ms. Benitha Christinal J</a:t>
            </a:r>
          </a:p>
          <a:p>
            <a:pPr lvl="0">
              <a:buClr>
                <a:srgbClr val="17365D"/>
              </a:buClr>
              <a:buSzPct val="100000"/>
            </a:pPr>
            <a:r>
              <a:rPr lang="en-US" sz="1800" b="1"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a:rPr>
              <a:t>Name of the School Project Coordinators: </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Dr. </a:t>
            </a:r>
            <a:r>
              <a:rPr lang="en-US" sz="1800" b="1" i="0" u="none" strike="noStrike" cap="none" dirty="0" err="1">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Sampath</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 A K , Dr. </a:t>
            </a:r>
            <a:r>
              <a:rPr lang="en-US" sz="1800" b="1" i="0" u="none" strike="noStrike" cap="none" dirty="0" err="1">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Geetha</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rPr>
              <a:t> A </a:t>
            </a:r>
            <a:endParaRPr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a:endParaRPr>
          </a:p>
        </p:txBody>
      </p:sp>
      <p:graphicFrame>
        <p:nvGraphicFramePr>
          <p:cNvPr id="2" name="Table 1">
            <a:extLst>
              <a:ext uri="{FF2B5EF4-FFF2-40B4-BE49-F238E27FC236}">
                <a16:creationId xmlns:a16="http://schemas.microsoft.com/office/drawing/2014/main" id="{A7573E72-022D-FAB8-C875-7A5D156C04EB}"/>
              </a:ext>
            </a:extLst>
          </p:cNvPr>
          <p:cNvGraphicFramePr>
            <a:graphicFrameLocks noGrp="1"/>
          </p:cNvGraphicFramePr>
          <p:nvPr>
            <p:extLst>
              <p:ext uri="{D42A27DB-BD31-4B8C-83A1-F6EECF244321}">
                <p14:modId xmlns:p14="http://schemas.microsoft.com/office/powerpoint/2010/main" val="1428398260"/>
              </p:ext>
            </p:extLst>
          </p:nvPr>
        </p:nvGraphicFramePr>
        <p:xfrm>
          <a:off x="203197" y="2687319"/>
          <a:ext cx="5685974" cy="1573032"/>
        </p:xfrm>
        <a:graphic>
          <a:graphicData uri="http://schemas.openxmlformats.org/drawingml/2006/table">
            <a:tbl>
              <a:tblPr firstRow="1" bandRow="1"/>
              <a:tblGrid>
                <a:gridCol w="2842987">
                  <a:extLst>
                    <a:ext uri="{9D8B030D-6E8A-4147-A177-3AD203B41FA5}">
                      <a16:colId xmlns:a16="http://schemas.microsoft.com/office/drawing/2014/main" val="3726878171"/>
                    </a:ext>
                  </a:extLst>
                </a:gridCol>
                <a:gridCol w="2842987">
                  <a:extLst>
                    <a:ext uri="{9D8B030D-6E8A-4147-A177-3AD203B41FA5}">
                      <a16:colId xmlns:a16="http://schemas.microsoft.com/office/drawing/2014/main" val="3829431068"/>
                    </a:ext>
                  </a:extLst>
                </a:gridCol>
              </a:tblGrid>
              <a:tr h="393258">
                <a:tc>
                  <a:txBody>
                    <a:bodyPr/>
                    <a:lstStyle/>
                    <a:p>
                      <a:endParaRPr lang="en-IN" dirty="0">
                        <a:latin typeface="Times New Roman" panose="02020603050405020304" pitchFamily="18" charset="0"/>
                        <a:cs typeface="Times New Roman" panose="02020603050405020304" pitchFamily="18" charset="0"/>
                      </a:endParaRPr>
                    </a:p>
                  </a:txBody>
                  <a:tcPr/>
                </a:tc>
                <a:tc>
                  <a:txBody>
                    <a:bodyPr/>
                    <a:lstStyle/>
                    <a:p>
                      <a:endParaRPr lang="en-IN">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2269493"/>
                  </a:ext>
                </a:extLst>
              </a:tr>
              <a:tr h="393258">
                <a:tc>
                  <a:txBody>
                    <a:bodyPr/>
                    <a:lstStyle/>
                    <a:p>
                      <a:r>
                        <a:rPr lang="en-IN" sz="1800" dirty="0">
                          <a:latin typeface="Times New Roman" panose="02020603050405020304" pitchFamily="18" charset="0"/>
                          <a:cs typeface="Times New Roman" panose="02020603050405020304" pitchFamily="18" charset="0"/>
                        </a:rPr>
                        <a:t>20221COM0049</a:t>
                      </a:r>
                    </a:p>
                  </a:txBody>
                  <a:tcPr/>
                </a:tc>
                <a:tc>
                  <a:txBody>
                    <a:bodyPr/>
                    <a:lstStyle/>
                    <a:p>
                      <a:r>
                        <a:rPr lang="en-IN" sz="1800" dirty="0">
                          <a:latin typeface="Times New Roman" panose="02020603050405020304" pitchFamily="18" charset="0"/>
                          <a:cs typeface="Times New Roman" panose="02020603050405020304" pitchFamily="18" charset="0"/>
                        </a:rPr>
                        <a:t>Thakkola Suprathika</a:t>
                      </a:r>
                    </a:p>
                  </a:txBody>
                  <a:tcPr/>
                </a:tc>
                <a:extLst>
                  <a:ext uri="{0D108BD9-81ED-4DB2-BD59-A6C34878D82A}">
                    <a16:rowId xmlns:a16="http://schemas.microsoft.com/office/drawing/2014/main" val="3979640937"/>
                  </a:ext>
                </a:extLst>
              </a:tr>
              <a:tr h="393258">
                <a:tc>
                  <a:txBody>
                    <a:bodyPr/>
                    <a:lstStyle/>
                    <a:p>
                      <a:r>
                        <a:rPr lang="en-IN" sz="1800" dirty="0">
                          <a:latin typeface="Times New Roman" panose="02020603050405020304" pitchFamily="18" charset="0"/>
                          <a:cs typeface="Times New Roman" panose="02020603050405020304" pitchFamily="18" charset="0"/>
                        </a:rPr>
                        <a:t>20221COM0022</a:t>
                      </a:r>
                    </a:p>
                  </a:txBody>
                  <a:tcPr/>
                </a:tc>
                <a:tc>
                  <a:txBody>
                    <a:bodyPr/>
                    <a:lstStyle/>
                    <a:p>
                      <a:r>
                        <a:rPr lang="en-IN" sz="1800" dirty="0">
                          <a:latin typeface="Times New Roman" panose="02020603050405020304" pitchFamily="18" charset="0"/>
                          <a:cs typeface="Times New Roman" panose="02020603050405020304" pitchFamily="18" charset="0"/>
                        </a:rPr>
                        <a:t>Yerramsetty Poojitha</a:t>
                      </a:r>
                    </a:p>
                  </a:txBody>
                  <a:tcPr/>
                </a:tc>
                <a:extLst>
                  <a:ext uri="{0D108BD9-81ED-4DB2-BD59-A6C34878D82A}">
                    <a16:rowId xmlns:a16="http://schemas.microsoft.com/office/drawing/2014/main" val="1627262782"/>
                  </a:ext>
                </a:extLst>
              </a:tr>
              <a:tr h="393258">
                <a:tc>
                  <a:txBody>
                    <a:bodyPr/>
                    <a:lstStyle/>
                    <a:p>
                      <a:r>
                        <a:rPr lang="en-IN" sz="1800" dirty="0">
                          <a:latin typeface="Times New Roman" panose="02020603050405020304" pitchFamily="18" charset="0"/>
                          <a:cs typeface="Times New Roman" panose="02020603050405020304" pitchFamily="18" charset="0"/>
                        </a:rPr>
                        <a:t>20221COM0048</a:t>
                      </a:r>
                    </a:p>
                  </a:txBody>
                  <a:tcPr/>
                </a:tc>
                <a:tc>
                  <a:txBody>
                    <a:bodyPr/>
                    <a:lstStyle/>
                    <a:p>
                      <a:r>
                        <a:rPr lang="en-IN" sz="1800" dirty="0">
                          <a:latin typeface="Times New Roman" panose="02020603050405020304" pitchFamily="18" charset="0"/>
                          <a:cs typeface="Times New Roman" panose="02020603050405020304" pitchFamily="18" charset="0"/>
                        </a:rPr>
                        <a:t>Siva Bhaskar Kora</a:t>
                      </a:r>
                    </a:p>
                  </a:txBody>
                  <a:tcPr/>
                </a:tc>
                <a:extLst>
                  <a:ext uri="{0D108BD9-81ED-4DB2-BD59-A6C34878D82A}">
                    <a16:rowId xmlns:a16="http://schemas.microsoft.com/office/drawing/2014/main" val="2902876488"/>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D4390-DCBE-DA19-97DA-216CE849FB1C}"/>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lang="en-IN" dirty="0"/>
          </a:p>
        </p:txBody>
      </p:sp>
      <p:sp>
        <p:nvSpPr>
          <p:cNvPr id="3" name="Text Placeholder 2">
            <a:extLst>
              <a:ext uri="{FF2B5EF4-FFF2-40B4-BE49-F238E27FC236}">
                <a16:creationId xmlns:a16="http://schemas.microsoft.com/office/drawing/2014/main" id="{28B7FAB2-2E05-0DCF-19D1-F40E9D5AED6C}"/>
              </a:ext>
            </a:extLst>
          </p:cNvPr>
          <p:cNvSpPr>
            <a:spLocks noGrp="1"/>
          </p:cNvSpPr>
          <p:nvPr>
            <p:ph type="body" idx="1"/>
          </p:nvPr>
        </p:nvSpPr>
        <p:spPr/>
        <p:txBody>
          <a:bodyPr/>
          <a:lstStyle/>
          <a:p>
            <a:pPr marL="76200" indent="0">
              <a:buNone/>
            </a:pPr>
            <a:r>
              <a:rPr lang="en-IN" b="1" dirty="0">
                <a:latin typeface="Times New Roman" panose="02020603050405020304" pitchFamily="18" charset="0"/>
                <a:cs typeface="Times New Roman" panose="02020603050405020304" pitchFamily="18" charset="0"/>
              </a:rPr>
              <a:t>4. Verification &amp; Logging Layer</a:t>
            </a:r>
          </a:p>
          <a:p>
            <a:r>
              <a:rPr lang="en-IN" dirty="0">
                <a:latin typeface="Times New Roman" panose="02020603050405020304" pitchFamily="18" charset="0"/>
                <a:cs typeface="Times New Roman" panose="02020603050405020304" pitchFamily="18" charset="0"/>
              </a:rPr>
              <a:t>Admin review interface</a:t>
            </a:r>
          </a:p>
          <a:p>
            <a:r>
              <a:rPr lang="en-US" dirty="0">
                <a:latin typeface="Times New Roman" panose="02020603050405020304" pitchFamily="18" charset="0"/>
                <a:cs typeface="Times New Roman" panose="02020603050405020304" pitchFamily="18" charset="0"/>
              </a:rPr>
              <a:t>Secure verification logs with audit trail[16]</a:t>
            </a:r>
          </a:p>
          <a:p>
            <a:pPr marL="76200" indent="0">
              <a:buNone/>
            </a:pPr>
            <a:r>
              <a:rPr lang="en-IN" b="1" dirty="0">
                <a:latin typeface="Times New Roman" panose="02020603050405020304" pitchFamily="18" charset="0"/>
                <a:cs typeface="Times New Roman" panose="02020603050405020304" pitchFamily="18" charset="0"/>
              </a:rPr>
              <a:t>5. Output Layer</a:t>
            </a:r>
          </a:p>
          <a:p>
            <a:r>
              <a:rPr lang="en-IN" dirty="0">
                <a:latin typeface="Times New Roman" panose="02020603050405020304" pitchFamily="18" charset="0"/>
                <a:cs typeface="Times New Roman" panose="02020603050405020304" pitchFamily="18" charset="0"/>
              </a:rPr>
              <a:t>Department-wise reports</a:t>
            </a:r>
          </a:p>
          <a:p>
            <a:r>
              <a:rPr lang="en-US" dirty="0">
                <a:latin typeface="Times New Roman" panose="02020603050405020304" pitchFamily="18" charset="0"/>
                <a:cs typeface="Times New Roman" panose="02020603050405020304" pitchFamily="18" charset="0"/>
              </a:rPr>
              <a:t>Sentiment analytics dashboard and charts[6]</a:t>
            </a:r>
          </a:p>
          <a:p>
            <a:pPr marL="7620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0703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6A668-130D-0A74-0521-8645EC63D78D}"/>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lang="en-IN" dirty="0"/>
          </a:p>
        </p:txBody>
      </p:sp>
      <p:sp>
        <p:nvSpPr>
          <p:cNvPr id="3" name="Text Placeholder 2">
            <a:extLst>
              <a:ext uri="{FF2B5EF4-FFF2-40B4-BE49-F238E27FC236}">
                <a16:creationId xmlns:a16="http://schemas.microsoft.com/office/drawing/2014/main" id="{6C1D628A-F015-7400-4EDC-BFCFD0442B48}"/>
              </a:ext>
            </a:extLst>
          </p:cNvPr>
          <p:cNvSpPr>
            <a:spLocks noGrp="1"/>
          </p:cNvSpPr>
          <p:nvPr>
            <p:ph type="body" idx="1"/>
          </p:nvPr>
        </p:nvSpPr>
        <p:spPr/>
        <p:txBody>
          <a:bodyPr/>
          <a:lstStyle/>
          <a:p>
            <a:pPr marL="76200" indent="0">
              <a:buNone/>
            </a:pPr>
            <a:r>
              <a:rPr lang="en-IN" b="1" dirty="0">
                <a:latin typeface="Times New Roman" panose="02020603050405020304" pitchFamily="18" charset="0"/>
                <a:cs typeface="Times New Roman" panose="02020603050405020304" pitchFamily="18" charset="0"/>
              </a:rPr>
              <a:t>Flowchart</a:t>
            </a:r>
          </a:p>
          <a:p>
            <a:pPr marL="76200" indent="0">
              <a:buNone/>
            </a:pPr>
            <a:endParaRPr lang="en-IN" dirty="0"/>
          </a:p>
        </p:txBody>
      </p:sp>
      <p:pic>
        <p:nvPicPr>
          <p:cNvPr id="6" name="Picture 5">
            <a:extLst>
              <a:ext uri="{FF2B5EF4-FFF2-40B4-BE49-F238E27FC236}">
                <a16:creationId xmlns:a16="http://schemas.microsoft.com/office/drawing/2014/main" id="{BF856C99-BE99-6DB0-1454-3DE814A20054}"/>
              </a:ext>
            </a:extLst>
          </p:cNvPr>
          <p:cNvPicPr>
            <a:picLocks noChangeAspect="1"/>
          </p:cNvPicPr>
          <p:nvPr/>
        </p:nvPicPr>
        <p:blipFill>
          <a:blip r:embed="rId2"/>
          <a:stretch>
            <a:fillRect/>
          </a:stretch>
        </p:blipFill>
        <p:spPr>
          <a:xfrm>
            <a:off x="3113314" y="1785257"/>
            <a:ext cx="4572000" cy="4049487"/>
          </a:xfrm>
          <a:prstGeom prst="rect">
            <a:avLst/>
          </a:prstGeom>
        </p:spPr>
      </p:pic>
    </p:spTree>
    <p:extLst>
      <p:ext uri="{BB962C8B-B14F-4D97-AF65-F5344CB8AC3E}">
        <p14:creationId xmlns:p14="http://schemas.microsoft.com/office/powerpoint/2010/main" val="1916148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IN" dirty="0">
                <a:latin typeface="Times New Roman" panose="02020603050405020304" pitchFamily="18" charset="0"/>
                <a:cs typeface="Times New Roman" panose="02020603050405020304" pitchFamily="18" charset="0"/>
              </a:rPr>
              <a:t>System Architecture</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145" name="Google Shape;145;p22"/>
          <p:cNvSpPr txBox="1">
            <a:spLocks noGrp="1"/>
          </p:cNvSpPr>
          <p:nvPr>
            <p:ph type="body" idx="1"/>
          </p:nvPr>
        </p:nvSpPr>
        <p:spPr>
          <a:xfrm>
            <a:off x="812800" y="1186542"/>
            <a:ext cx="10751457" cy="4876801"/>
          </a:xfrm>
          <a:prstGeom prst="rect">
            <a:avLst/>
          </a:prstGeom>
          <a:noFill/>
          <a:ln>
            <a:noFill/>
          </a:ln>
        </p:spPr>
        <p:txBody>
          <a:bodyPr spcFirstLastPara="1" wrap="square" lIns="91425" tIns="45700" rIns="91425" bIns="45700" anchor="t" anchorCtr="0">
            <a:normAutofit/>
          </a:bodyPr>
          <a:lstStyle/>
          <a:p>
            <a:pPr marL="152400" indent="0">
              <a:spcBef>
                <a:spcPts val="0"/>
              </a:spcBef>
              <a:buNone/>
            </a:pPr>
            <a:r>
              <a:rPr lang="en-US" dirty="0">
                <a:latin typeface="Times New Roman" panose="02020603050405020304" pitchFamily="18" charset="0"/>
                <a:cs typeface="Times New Roman" panose="02020603050405020304" pitchFamily="18" charset="0"/>
              </a:rPr>
              <a:t>The system follows a </a:t>
            </a:r>
            <a:r>
              <a:rPr lang="en-US" b="1" dirty="0">
                <a:latin typeface="Times New Roman" panose="02020603050405020304" pitchFamily="18" charset="0"/>
                <a:cs typeface="Times New Roman" panose="02020603050405020304" pitchFamily="18" charset="0"/>
              </a:rPr>
              <a:t>3-layer client–server architecture</a:t>
            </a:r>
            <a:r>
              <a:rPr lang="en-US" dirty="0">
                <a:latin typeface="Times New Roman" panose="02020603050405020304" pitchFamily="18" charset="0"/>
                <a:cs typeface="Times New Roman" panose="02020603050405020304" pitchFamily="18" charset="0"/>
              </a:rPr>
              <a:t> integrating OCR, NLP and classification modules with secure data logging and admin dashboards.</a:t>
            </a:r>
          </a:p>
          <a:p>
            <a:pPr marL="152400" indent="0">
              <a:spcBef>
                <a:spcPts val="0"/>
              </a:spcBef>
              <a:buNone/>
            </a:pPr>
            <a:r>
              <a:rPr lang="en-IN" b="1" dirty="0">
                <a:latin typeface="Times New Roman" panose="02020603050405020304" pitchFamily="18" charset="0"/>
                <a:cs typeface="Times New Roman" panose="02020603050405020304" pitchFamily="18" charset="0"/>
              </a:rPr>
              <a:t>1. Client Layer</a:t>
            </a:r>
          </a:p>
          <a:p>
            <a:pPr marL="495300" indent="-342900">
              <a:spcBef>
                <a:spcPts val="0"/>
              </a:spcBef>
            </a:pPr>
            <a:r>
              <a:rPr lang="en-IN" dirty="0">
                <a:latin typeface="Times New Roman" panose="02020603050405020304" pitchFamily="18" charset="0"/>
                <a:cs typeface="Times New Roman" panose="02020603050405020304" pitchFamily="18" charset="0"/>
              </a:rPr>
              <a:t>Web browser interface (Verify Input Page)</a:t>
            </a:r>
          </a:p>
          <a:p>
            <a:pPr marL="495300" indent="-342900">
              <a:spcBef>
                <a:spcPts val="0"/>
              </a:spcBef>
            </a:pPr>
            <a:r>
              <a:rPr lang="en-IN" dirty="0">
                <a:latin typeface="Times New Roman" panose="02020603050405020304" pitchFamily="18" charset="0"/>
                <a:cs typeface="Times New Roman" panose="02020603050405020304" pitchFamily="18" charset="0"/>
              </a:rPr>
              <a:t>Admin dashboard for visualization[6]</a:t>
            </a:r>
          </a:p>
          <a:p>
            <a:pPr marL="152400" indent="0">
              <a:spcBef>
                <a:spcPts val="0"/>
              </a:spcBef>
              <a:buNone/>
            </a:pPr>
            <a:r>
              <a:rPr lang="en-IN" b="1" dirty="0">
                <a:latin typeface="Times New Roman" panose="02020603050405020304" pitchFamily="18" charset="0"/>
                <a:cs typeface="Times New Roman" panose="02020603050405020304" pitchFamily="18" charset="0"/>
              </a:rPr>
              <a:t>2. Application Layer (Flask Server)</a:t>
            </a:r>
          </a:p>
          <a:p>
            <a:pPr marL="495300" indent="-342900">
              <a:spcBef>
                <a:spcPts val="0"/>
              </a:spcBef>
            </a:pPr>
            <a:r>
              <a:rPr lang="en-IN" dirty="0">
                <a:latin typeface="Times New Roman" panose="02020603050405020304" pitchFamily="18" charset="0"/>
                <a:cs typeface="Times New Roman" panose="02020603050405020304" pitchFamily="18" charset="0"/>
              </a:rPr>
              <a:t>Input Handler Module</a:t>
            </a:r>
          </a:p>
          <a:p>
            <a:pPr marL="495300" indent="-342900">
              <a:spcBef>
                <a:spcPts val="0"/>
              </a:spcBef>
            </a:pPr>
            <a:r>
              <a:rPr lang="en-IN" dirty="0">
                <a:latin typeface="Times New Roman" panose="02020603050405020304" pitchFamily="18" charset="0"/>
                <a:cs typeface="Times New Roman" panose="02020603050405020304" pitchFamily="18" charset="0"/>
              </a:rPr>
              <a:t>OCR Engine (Pytesseract)[15]</a:t>
            </a:r>
          </a:p>
          <a:p>
            <a:pPr marL="495300" indent="-342900">
              <a:spcBef>
                <a:spcPts val="0"/>
              </a:spcBef>
            </a:pPr>
            <a:r>
              <a:rPr lang="en-IN" dirty="0">
                <a:latin typeface="Times New Roman" panose="02020603050405020304" pitchFamily="18" charset="0"/>
                <a:cs typeface="Times New Roman" panose="02020603050405020304" pitchFamily="18" charset="0"/>
              </a:rPr>
              <a:t>Text Pre-processing Module[12]</a:t>
            </a:r>
          </a:p>
          <a:p>
            <a:pPr marL="495300" indent="-342900">
              <a:spcBef>
                <a:spcPts val="0"/>
              </a:spcBef>
            </a:pPr>
            <a:r>
              <a:rPr lang="en-IN" dirty="0">
                <a:latin typeface="Times New Roman" panose="02020603050405020304" pitchFamily="18" charset="0"/>
                <a:cs typeface="Times New Roman" panose="02020603050405020304" pitchFamily="18" charset="0"/>
              </a:rPr>
              <a:t>Sentiment Analysis (TextBlob)[18]</a:t>
            </a:r>
          </a:p>
          <a:p>
            <a:pPr marL="495300" indent="-342900">
              <a:spcBef>
                <a:spcPts val="0"/>
              </a:spcBef>
            </a:pPr>
            <a:r>
              <a:rPr lang="en-US" dirty="0">
                <a:latin typeface="Times New Roman" panose="02020603050405020304" pitchFamily="18" charset="0"/>
                <a:cs typeface="Times New Roman" panose="02020603050405020304" pitchFamily="18" charset="0"/>
              </a:rPr>
              <a:t>Department Classification Engine (Keyword Mapping)[19]</a:t>
            </a:r>
          </a:p>
          <a:p>
            <a:pPr marL="495300" indent="-342900">
              <a:spcBef>
                <a:spcPts val="0"/>
              </a:spcBef>
            </a:pPr>
            <a:r>
              <a:rPr lang="en-IN" dirty="0">
                <a:latin typeface="Times New Roman" panose="02020603050405020304" pitchFamily="18" charset="0"/>
                <a:cs typeface="Times New Roman" panose="02020603050405020304" pitchFamily="18" charset="0"/>
              </a:rPr>
              <a:t>Verification Logging API[16]</a:t>
            </a:r>
          </a:p>
          <a:p>
            <a:pPr marL="152400" indent="0">
              <a:spcBef>
                <a:spcPts val="0"/>
              </a:spcBef>
              <a:buNone/>
            </a:pPr>
            <a:endParaRPr lang="en-US" dirty="0">
              <a:latin typeface="Times New Roman" panose="02020603050405020304" pitchFamily="18" charset="0"/>
              <a:cs typeface="Times New Roman" panose="02020603050405020304" pitchFamily="18" charset="0"/>
            </a:endParaRPr>
          </a:p>
          <a:p>
            <a:pPr marL="152400" indent="0">
              <a:spcBef>
                <a:spcPts val="0"/>
              </a:spcBef>
              <a:buNone/>
            </a:pP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D3266-A03D-B256-AB0C-D33CFBA04335}"/>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System Architecture</a:t>
            </a:r>
            <a:endParaRPr lang="en-IN" dirty="0"/>
          </a:p>
        </p:txBody>
      </p:sp>
      <p:sp>
        <p:nvSpPr>
          <p:cNvPr id="3" name="Text Placeholder 2">
            <a:extLst>
              <a:ext uri="{FF2B5EF4-FFF2-40B4-BE49-F238E27FC236}">
                <a16:creationId xmlns:a16="http://schemas.microsoft.com/office/drawing/2014/main" id="{5516175B-5EF5-73A2-DD81-CDDF153C3400}"/>
              </a:ext>
            </a:extLst>
          </p:cNvPr>
          <p:cNvSpPr>
            <a:spLocks noGrp="1"/>
          </p:cNvSpPr>
          <p:nvPr>
            <p:ph type="body" idx="1"/>
          </p:nvPr>
        </p:nvSpPr>
        <p:spPr/>
        <p:txBody>
          <a:bodyPr/>
          <a:lstStyle/>
          <a:p>
            <a:pPr marL="76200" indent="0">
              <a:buNone/>
            </a:pPr>
            <a:r>
              <a:rPr lang="en-IN" b="1" dirty="0">
                <a:latin typeface="Times New Roman" panose="02020603050405020304" pitchFamily="18" charset="0"/>
                <a:cs typeface="Times New Roman" panose="02020603050405020304" pitchFamily="18" charset="0"/>
              </a:rPr>
              <a:t>3. Data Layer</a:t>
            </a:r>
          </a:p>
          <a:p>
            <a:r>
              <a:rPr lang="en-IN" dirty="0">
                <a:latin typeface="Times New Roman" panose="02020603050405020304" pitchFamily="18" charset="0"/>
                <a:cs typeface="Times New Roman" panose="02020603050405020304" pitchFamily="18" charset="0"/>
              </a:rPr>
              <a:t>Verification log storage (JSON/DB)[16]</a:t>
            </a:r>
          </a:p>
          <a:p>
            <a:r>
              <a:rPr lang="en-IN" dirty="0">
                <a:latin typeface="Times New Roman" panose="02020603050405020304" pitchFamily="18" charset="0"/>
                <a:cs typeface="Times New Roman" panose="02020603050405020304" pitchFamily="18" charset="0"/>
              </a:rPr>
              <a:t>departments.json keyword repository[19]</a:t>
            </a:r>
          </a:p>
          <a:p>
            <a:r>
              <a:rPr lang="en-IN" dirty="0">
                <a:latin typeface="Times New Roman" panose="02020603050405020304" pitchFamily="18" charset="0"/>
                <a:cs typeface="Times New Roman" panose="02020603050405020304" pitchFamily="18" charset="0"/>
              </a:rPr>
              <a:t>Analytics data for dashboards[6]</a:t>
            </a:r>
          </a:p>
          <a:p>
            <a:pPr marL="76200" indent="0">
              <a:buNone/>
            </a:pPr>
            <a:r>
              <a:rPr lang="en-IN" b="1" dirty="0">
                <a:latin typeface="Times New Roman" panose="02020603050405020304" pitchFamily="18" charset="0"/>
                <a:cs typeface="Times New Roman" panose="02020603050405020304" pitchFamily="18" charset="0"/>
              </a:rPr>
              <a:t>System Data Flow</a:t>
            </a:r>
          </a:p>
          <a:p>
            <a:pPr marL="76200" indent="0">
              <a:buNone/>
            </a:pPr>
            <a:endParaRPr lang="en-IN"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91B863C-EA5B-582B-C90C-667CA897800D}"/>
              </a:ext>
            </a:extLst>
          </p:cNvPr>
          <p:cNvPicPr>
            <a:picLocks noChangeAspect="1"/>
          </p:cNvPicPr>
          <p:nvPr/>
        </p:nvPicPr>
        <p:blipFill>
          <a:blip r:embed="rId2"/>
          <a:stretch>
            <a:fillRect/>
          </a:stretch>
        </p:blipFill>
        <p:spPr>
          <a:xfrm>
            <a:off x="3341915" y="3265714"/>
            <a:ext cx="3526971" cy="2950029"/>
          </a:xfrm>
          <a:prstGeom prst="rect">
            <a:avLst/>
          </a:prstGeom>
        </p:spPr>
      </p:pic>
    </p:spTree>
    <p:extLst>
      <p:ext uri="{BB962C8B-B14F-4D97-AF65-F5344CB8AC3E}">
        <p14:creationId xmlns:p14="http://schemas.microsoft.com/office/powerpoint/2010/main" val="3364045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ACBA-D58F-2ECD-5C75-C7B412771114}"/>
              </a:ext>
            </a:extLst>
          </p:cNvPr>
          <p:cNvSpPr>
            <a:spLocks noGrp="1"/>
          </p:cNvSpPr>
          <p:nvPr>
            <p:ph type="title"/>
          </p:nvPr>
        </p:nvSpPr>
        <p:spPr/>
        <p:txBody>
          <a:bodyPr/>
          <a:lstStyle/>
          <a:p>
            <a:r>
              <a:rPr lang="en-IN" dirty="0"/>
              <a:t>Modules</a:t>
            </a:r>
          </a:p>
        </p:txBody>
      </p:sp>
      <p:sp>
        <p:nvSpPr>
          <p:cNvPr id="5" name="Rectangle 2">
            <a:extLst>
              <a:ext uri="{FF2B5EF4-FFF2-40B4-BE49-F238E27FC236}">
                <a16:creationId xmlns:a16="http://schemas.microsoft.com/office/drawing/2014/main" id="{43F79185-4AA5-30DF-D942-E7E1939DAA52}"/>
              </a:ext>
            </a:extLst>
          </p:cNvPr>
          <p:cNvSpPr>
            <a:spLocks noGrp="1" noChangeArrowheads="1"/>
          </p:cNvSpPr>
          <p:nvPr>
            <p:ph type="body" idx="1"/>
          </p:nvPr>
        </p:nvSpPr>
        <p:spPr bwMode="auto">
          <a:xfrm>
            <a:off x="812800" y="1075552"/>
            <a:ext cx="9837950" cy="2693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b="1" dirty="0">
                <a:latin typeface="Times New Roman" panose="02020603050405020304" pitchFamily="18" charset="0"/>
                <a:cs typeface="Times New Roman" panose="02020603050405020304" pitchFamily="18" charset="0"/>
              </a:rPr>
              <a:t>Data Input:</a:t>
            </a:r>
            <a:r>
              <a:rPr lang="en-US" dirty="0">
                <a:latin typeface="Times New Roman" panose="02020603050405020304" pitchFamily="18" charset="0"/>
                <a:cs typeface="Times New Roman" panose="02020603050405020304" pitchFamily="18" charset="0"/>
              </a:rPr>
              <a:t> Text or image upload through web interface.</a:t>
            </a:r>
          </a:p>
          <a:p>
            <a:r>
              <a:rPr lang="en-US" b="1" dirty="0">
                <a:latin typeface="Times New Roman" panose="02020603050405020304" pitchFamily="18" charset="0"/>
                <a:cs typeface="Times New Roman" panose="02020603050405020304" pitchFamily="18" charset="0"/>
              </a:rPr>
              <a:t>OCR &amp; Pre-processing:</a:t>
            </a:r>
            <a:r>
              <a:rPr lang="en-US" dirty="0">
                <a:latin typeface="Times New Roman" panose="02020603050405020304" pitchFamily="18" charset="0"/>
                <a:cs typeface="Times New Roman" panose="02020603050405020304" pitchFamily="18" charset="0"/>
              </a:rPr>
              <a:t> Extract text, cleaning, tokenization[12], [15].</a:t>
            </a:r>
          </a:p>
          <a:p>
            <a:r>
              <a:rPr lang="en-US" b="1" dirty="0">
                <a:latin typeface="Times New Roman" panose="02020603050405020304" pitchFamily="18" charset="0"/>
                <a:cs typeface="Times New Roman" panose="02020603050405020304" pitchFamily="18" charset="0"/>
              </a:rPr>
              <a:t>Sentiment Analysis:</a:t>
            </a:r>
            <a:r>
              <a:rPr lang="en-US" dirty="0">
                <a:latin typeface="Times New Roman" panose="02020603050405020304" pitchFamily="18" charset="0"/>
                <a:cs typeface="Times New Roman" panose="02020603050405020304" pitchFamily="18" charset="0"/>
              </a:rPr>
              <a:t> Classify content as Positive / Negative / Neutral[18].</a:t>
            </a:r>
          </a:p>
          <a:p>
            <a:r>
              <a:rPr lang="en-US" b="1" dirty="0">
                <a:latin typeface="Times New Roman" panose="02020603050405020304" pitchFamily="18" charset="0"/>
                <a:cs typeface="Times New Roman" panose="02020603050405020304" pitchFamily="18" charset="0"/>
              </a:rPr>
              <a:t>Department Mapping:</a:t>
            </a:r>
            <a:r>
              <a:rPr lang="en-US" dirty="0">
                <a:latin typeface="Times New Roman" panose="02020603050405020304" pitchFamily="18" charset="0"/>
                <a:cs typeface="Times New Roman" panose="02020603050405020304" pitchFamily="18" charset="0"/>
              </a:rPr>
              <a:t> Route issues to respective departments[19].</a:t>
            </a:r>
          </a:p>
          <a:p>
            <a:r>
              <a:rPr lang="en-US" b="1" dirty="0">
                <a:latin typeface="Times New Roman" panose="02020603050405020304" pitchFamily="18" charset="0"/>
                <a:cs typeface="Times New Roman" panose="02020603050405020304" pitchFamily="18" charset="0"/>
              </a:rPr>
              <a:t>Logging:</a:t>
            </a:r>
            <a:r>
              <a:rPr lang="en-US" dirty="0">
                <a:latin typeface="Times New Roman" panose="02020603050405020304" pitchFamily="18" charset="0"/>
                <a:cs typeface="Times New Roman" panose="02020603050405020304" pitchFamily="18" charset="0"/>
              </a:rPr>
              <a:t> Store feedback with timestamp and status[16].</a:t>
            </a:r>
          </a:p>
          <a:p>
            <a:r>
              <a:rPr lang="en-US" b="1" dirty="0">
                <a:latin typeface="Times New Roman" panose="02020603050405020304" pitchFamily="18" charset="0"/>
                <a:cs typeface="Times New Roman" panose="02020603050405020304" pitchFamily="18" charset="0"/>
              </a:rPr>
              <a:t>Dashboard Reporting:</a:t>
            </a:r>
            <a:r>
              <a:rPr lang="en-US" dirty="0">
                <a:latin typeface="Times New Roman" panose="02020603050405020304" pitchFamily="18" charset="0"/>
                <a:cs typeface="Times New Roman" panose="02020603050405020304" pitchFamily="18" charset="0"/>
              </a:rPr>
              <a:t> Visual charts and department-wise statistics[6]</a:t>
            </a:r>
            <a:r>
              <a:rPr lang="en-US" dirty="0"/>
              <a:t>.</a:t>
            </a:r>
          </a:p>
        </p:txBody>
      </p:sp>
    </p:spTree>
    <p:extLst>
      <p:ext uri="{BB962C8B-B14F-4D97-AF65-F5344CB8AC3E}">
        <p14:creationId xmlns:p14="http://schemas.microsoft.com/office/powerpoint/2010/main" val="3981027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5A81-BCAC-B016-BCB3-D65517D5F36C}"/>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Implementation Progress</a:t>
            </a:r>
          </a:p>
        </p:txBody>
      </p:sp>
      <p:sp>
        <p:nvSpPr>
          <p:cNvPr id="4" name="Rectangle 1">
            <a:extLst>
              <a:ext uri="{FF2B5EF4-FFF2-40B4-BE49-F238E27FC236}">
                <a16:creationId xmlns:a16="http://schemas.microsoft.com/office/drawing/2014/main" id="{B066BB97-BCD9-1B85-CC7C-98DF34F75DF8}"/>
              </a:ext>
            </a:extLst>
          </p:cNvPr>
          <p:cNvSpPr>
            <a:spLocks noGrp="1" noChangeArrowheads="1"/>
          </p:cNvSpPr>
          <p:nvPr>
            <p:ph type="body" idx="1"/>
          </p:nvPr>
        </p:nvSpPr>
        <p:spPr bwMode="auto">
          <a:xfrm>
            <a:off x="812800" y="1018197"/>
            <a:ext cx="10604185" cy="5137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76200" indent="0">
              <a:buNone/>
            </a:pPr>
            <a:r>
              <a:rPr lang="en-US" b="1" dirty="0">
                <a:latin typeface="Times New Roman" panose="02020603050405020304" pitchFamily="18" charset="0"/>
                <a:cs typeface="Times New Roman" panose="02020603050405020304" pitchFamily="18" charset="0"/>
              </a:rPr>
              <a:t>All Components Fully Implemented and Tested</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OCR Module (Pytesseract) integrated for extracting text from news images[15]</a:t>
            </a:r>
          </a:p>
          <a:p>
            <a:r>
              <a:rPr lang="en-US" dirty="0">
                <a:latin typeface="Times New Roman" panose="02020603050405020304" pitchFamily="18" charset="0"/>
                <a:cs typeface="Times New Roman" panose="02020603050405020304" pitchFamily="18" charset="0"/>
              </a:rPr>
              <a:t>Text Pre-processing (Cleaning, Normalization, Tokenization)[12]</a:t>
            </a:r>
          </a:p>
          <a:p>
            <a:r>
              <a:rPr lang="en-US" dirty="0">
                <a:latin typeface="Times New Roman" panose="02020603050405020304" pitchFamily="18" charset="0"/>
                <a:cs typeface="Times New Roman" panose="02020603050405020304" pitchFamily="18" charset="0"/>
              </a:rPr>
              <a:t>Sentiment Analysis (Positive / Negative / Neutral using TextBlob)[18]</a:t>
            </a:r>
          </a:p>
          <a:p>
            <a:r>
              <a:rPr lang="en-US" dirty="0">
                <a:latin typeface="Times New Roman" panose="02020603050405020304" pitchFamily="18" charset="0"/>
                <a:cs typeface="Times New Roman" panose="02020603050405020304" pitchFamily="18" charset="0"/>
              </a:rPr>
              <a:t>Department Classification using keyword-based mapping (departments.json)[19]</a:t>
            </a:r>
          </a:p>
          <a:p>
            <a:r>
              <a:rPr lang="en-US" dirty="0">
                <a:latin typeface="Times New Roman" panose="02020603050405020304" pitchFamily="18" charset="0"/>
                <a:cs typeface="Times New Roman" panose="02020603050405020304" pitchFamily="18" charset="0"/>
              </a:rPr>
              <a:t>Verification Log with timestamp, sentiment, and assigned department[16]</a:t>
            </a:r>
          </a:p>
          <a:p>
            <a:r>
              <a:rPr lang="en-IN" dirty="0">
                <a:latin typeface="Times New Roman" panose="02020603050405020304" pitchFamily="18" charset="0"/>
                <a:cs typeface="Times New Roman" panose="02020603050405020304" pitchFamily="18" charset="0"/>
              </a:rPr>
              <a:t>Admin Dashboard with:</a:t>
            </a:r>
          </a:p>
          <a:p>
            <a:pPr marL="76200" indent="0">
              <a:buNone/>
            </a:pPr>
            <a:r>
              <a:rPr lang="en-IN" dirty="0">
                <a:latin typeface="Times New Roman" panose="02020603050405020304" pitchFamily="18" charset="0"/>
                <a:cs typeface="Times New Roman" panose="02020603050405020304" pitchFamily="18" charset="0"/>
              </a:rPr>
              <a:t>     Sentiment statistics graph (Chart.js)[6]</a:t>
            </a:r>
          </a:p>
          <a:p>
            <a:pPr marL="76200" indent="0">
              <a:buNone/>
            </a:pP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Department-wise analytics &amp; latest post summaries[6]</a:t>
            </a:r>
          </a:p>
          <a:p>
            <a:r>
              <a:rPr lang="en-US" dirty="0">
                <a:latin typeface="Times New Roman" panose="02020603050405020304" pitchFamily="18" charset="0"/>
                <a:cs typeface="Times New Roman" panose="02020603050405020304" pitchFamily="18" charset="0"/>
              </a:rPr>
              <a:t>Web Interface developed using Flask for both user upload and admin access[10]</a:t>
            </a:r>
          </a:p>
          <a:p>
            <a:r>
              <a:rPr lang="en-US" dirty="0">
                <a:latin typeface="Times New Roman" panose="02020603050405020304" pitchFamily="18" charset="0"/>
                <a:cs typeface="Times New Roman" panose="02020603050405020304" pitchFamily="18" charset="0"/>
              </a:rPr>
              <a:t>Multi-modal Input Support (Text and Image)</a:t>
            </a:r>
            <a:endParaRPr lang="en-IN"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34967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66334-6C01-9215-AD4C-F935C6C8C18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Hardware &amp; Software Requirements</a:t>
            </a:r>
          </a:p>
        </p:txBody>
      </p:sp>
      <p:sp>
        <p:nvSpPr>
          <p:cNvPr id="4" name="Rectangle 1">
            <a:extLst>
              <a:ext uri="{FF2B5EF4-FFF2-40B4-BE49-F238E27FC236}">
                <a16:creationId xmlns:a16="http://schemas.microsoft.com/office/drawing/2014/main" id="{F022398E-F556-0CF6-00CE-D5AF57E465BA}"/>
              </a:ext>
            </a:extLst>
          </p:cNvPr>
          <p:cNvSpPr>
            <a:spLocks noGrp="1" noChangeArrowheads="1"/>
          </p:cNvSpPr>
          <p:nvPr>
            <p:ph type="body" idx="1"/>
          </p:nvPr>
        </p:nvSpPr>
        <p:spPr bwMode="auto">
          <a:xfrm>
            <a:off x="812800" y="1079756"/>
            <a:ext cx="1001848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spcBef>
                <a:spcPct val="0"/>
              </a:spcBef>
              <a:spcAft>
                <a:spcPct val="0"/>
              </a:spcAft>
              <a:buClrTx/>
              <a:buSzTx/>
              <a:buNone/>
            </a:pPr>
            <a:r>
              <a:rPr lang="en-IN" b="1" dirty="0">
                <a:latin typeface="Times New Roman" panose="02020603050405020304" pitchFamily="18" charset="0"/>
                <a:cs typeface="Times New Roman" panose="02020603050405020304" pitchFamily="18" charset="0"/>
              </a:rPr>
              <a:t>Software Requirements:</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Python (Flask Framework)</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Pytesseract – OCR Integration</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TextBlob – Sentiment Analysis</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HTML, CSS, JavaScript — Frontend</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Chart.js — Data Visualization</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JSON — Department Routing Dataset</a:t>
            </a:r>
          </a:p>
          <a:p>
            <a:pPr marL="342900" indent="-342900" eaLnBrk="0" fontAlgn="base" hangingPunct="0">
              <a:spcBef>
                <a:spcPct val="0"/>
              </a:spcBef>
              <a:spcAft>
                <a:spcPct val="0"/>
              </a:spcAft>
              <a:buClrTx/>
              <a:buSzTx/>
            </a:pPr>
            <a:r>
              <a:rPr lang="fr-FR" dirty="0">
                <a:latin typeface="Times New Roman" panose="02020603050405020304" pitchFamily="18" charset="0"/>
                <a:cs typeface="Times New Roman" panose="02020603050405020304" pitchFamily="18" charset="0"/>
              </a:rPr>
              <a:t>VS Code / PyCharm — Code Development</a:t>
            </a:r>
          </a:p>
          <a:p>
            <a:pPr marL="342900" indent="-342900" eaLnBrk="0" fontAlgn="base" hangingPunct="0">
              <a:spcBef>
                <a:spcPct val="0"/>
              </a:spcBef>
              <a:spcAft>
                <a:spcPct val="0"/>
              </a:spcAft>
              <a:buClrTx/>
              <a:buSzTx/>
            </a:pPr>
            <a:r>
              <a:rPr lang="en-IN" dirty="0">
                <a:latin typeface="Times New Roman" panose="02020603050405020304" pitchFamily="18" charset="0"/>
                <a:cs typeface="Times New Roman" panose="02020603050405020304" pitchFamily="18" charset="0"/>
              </a:rPr>
              <a:t>GitHub — Version Control</a:t>
            </a:r>
          </a:p>
          <a:p>
            <a:pPr marL="0" indent="0" eaLnBrk="0" fontAlgn="base" hangingPunct="0">
              <a:spcBef>
                <a:spcPct val="0"/>
              </a:spcBef>
              <a:spcAft>
                <a:spcPct val="0"/>
              </a:spcAft>
              <a:buClrTx/>
              <a:buSzTx/>
              <a:buNone/>
            </a:pPr>
            <a:endParaRPr kumimoji="0" lang="en-IN" altLang="en-US" b="0" i="0" u="none" strike="noStrike" cap="none" normalizeH="0" baseline="0" dirty="0">
              <a:ln>
                <a:noFill/>
              </a:ln>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endParaRPr>
          </a:p>
          <a:p>
            <a:pPr marL="0" indent="0" eaLnBrk="0" fontAlgn="base" hangingPunct="0">
              <a:spcBef>
                <a:spcPct val="0"/>
              </a:spcBef>
              <a:spcAft>
                <a:spcPct val="0"/>
              </a:spcAft>
              <a:buClrTx/>
              <a:buSzTx/>
              <a:buNone/>
            </a:pPr>
            <a:endParaRPr kumimoji="0" lang="en-IN" altLang="en-US" b="0" i="0" u="none" strike="noStrike" cap="none" normalizeH="0" baseline="0" dirty="0">
              <a:ln>
                <a:noFill/>
              </a:ln>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endParaRPr>
          </a:p>
          <a:p>
            <a:pPr marL="0" indent="0" eaLnBrk="0" fontAlgn="base" hangingPunct="0">
              <a:spcBef>
                <a:spcPct val="0"/>
              </a:spcBef>
              <a:spcAft>
                <a:spcPct val="0"/>
              </a:spcAft>
              <a:buClrTx/>
              <a:buSzTx/>
              <a:buNone/>
            </a:pPr>
            <a:endParaRPr kumimoji="0" lang="en-US" altLang="en-US" b="0" i="0" u="none" strike="noStrike" cap="none" normalizeH="0" baseline="0" dirty="0">
              <a:ln>
                <a:noFill/>
              </a:ln>
              <a:solidFill>
                <a:schemeClr val="tx1"/>
              </a:solidFill>
              <a:effectLst/>
              <a:latin typeface="Times New Roman" panose="020206030504050203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962660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51F6F-0563-8E5B-94D6-D6890B58DF2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Hardware &amp; Software Requirements</a:t>
            </a:r>
            <a:endParaRPr lang="en-IN" dirty="0"/>
          </a:p>
        </p:txBody>
      </p:sp>
      <p:sp>
        <p:nvSpPr>
          <p:cNvPr id="3" name="Text Placeholder 2">
            <a:extLst>
              <a:ext uri="{FF2B5EF4-FFF2-40B4-BE49-F238E27FC236}">
                <a16:creationId xmlns:a16="http://schemas.microsoft.com/office/drawing/2014/main" id="{447B91F6-3328-2975-3A40-2B6B7B7AC430}"/>
              </a:ext>
            </a:extLst>
          </p:cNvPr>
          <p:cNvSpPr>
            <a:spLocks noGrp="1"/>
          </p:cNvSpPr>
          <p:nvPr>
            <p:ph type="body" idx="1"/>
          </p:nvPr>
        </p:nvSpPr>
        <p:spPr/>
        <p:txBody>
          <a:bodyPr/>
          <a:lstStyle/>
          <a:p>
            <a:pPr marL="76200" indent="0">
              <a:buNone/>
            </a:pPr>
            <a:r>
              <a:rPr lang="en-IN" b="1" dirty="0">
                <a:latin typeface="Times New Roman" panose="02020603050405020304" pitchFamily="18" charset="0"/>
                <a:cs typeface="Times New Roman" panose="02020603050405020304" pitchFamily="18" charset="0"/>
              </a:rPr>
              <a:t>Hardware Requirements:</a:t>
            </a:r>
          </a:p>
          <a:p>
            <a:pPr marL="76200" indent="0">
              <a:buNone/>
            </a:pPr>
            <a:endParaRPr lang="en-IN" b="1" dirty="0">
              <a:latin typeface="Times New Roman" panose="02020603050405020304" pitchFamily="18" charset="0"/>
              <a:cs typeface="Times New Roman" panose="02020603050405020304" pitchFamily="18" charset="0"/>
            </a:endParaRPr>
          </a:p>
          <a:p>
            <a:pPr marL="76200" indent="0">
              <a:buNone/>
            </a:pPr>
            <a:endParaRPr lang="en-IN" b="1"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792D03D6-CF93-AFFB-0BE3-2CDD2B038CE6}"/>
              </a:ext>
            </a:extLst>
          </p:cNvPr>
          <p:cNvGraphicFramePr>
            <a:graphicFrameLocks noGrp="1"/>
          </p:cNvGraphicFramePr>
          <p:nvPr>
            <p:extLst>
              <p:ext uri="{D42A27DB-BD31-4B8C-83A1-F6EECF244321}">
                <p14:modId xmlns:p14="http://schemas.microsoft.com/office/powerpoint/2010/main" val="1314615624"/>
              </p:ext>
            </p:extLst>
          </p:nvPr>
        </p:nvGraphicFramePr>
        <p:xfrm>
          <a:off x="1019629" y="1790701"/>
          <a:ext cx="9768114" cy="3108960"/>
        </p:xfrm>
        <a:graphic>
          <a:graphicData uri="http://schemas.openxmlformats.org/drawingml/2006/table">
            <a:tbl>
              <a:tblPr>
                <a:tableStyleId>{616DA210-FB5B-4158-B5E0-FEB733F419BA}</a:tableStyleId>
              </a:tblPr>
              <a:tblGrid>
                <a:gridCol w="4555158">
                  <a:extLst>
                    <a:ext uri="{9D8B030D-6E8A-4147-A177-3AD203B41FA5}">
                      <a16:colId xmlns:a16="http://schemas.microsoft.com/office/drawing/2014/main" val="2503006249"/>
                    </a:ext>
                  </a:extLst>
                </a:gridCol>
                <a:gridCol w="5212956">
                  <a:extLst>
                    <a:ext uri="{9D8B030D-6E8A-4147-A177-3AD203B41FA5}">
                      <a16:colId xmlns:a16="http://schemas.microsoft.com/office/drawing/2014/main" val="1170218371"/>
                    </a:ext>
                  </a:extLst>
                </a:gridCol>
              </a:tblGrid>
              <a:tr h="0">
                <a:tc>
                  <a:txBody>
                    <a:bodyPr/>
                    <a:lstStyle/>
                    <a:p>
                      <a:pPr>
                        <a:buNone/>
                      </a:pPr>
                      <a:r>
                        <a:rPr lang="en-IN" sz="2400" b="1" dirty="0">
                          <a:latin typeface="Times New Roman" panose="02020603050405020304" pitchFamily="18" charset="0"/>
                          <a:cs typeface="Times New Roman" panose="02020603050405020304" pitchFamily="18" charset="0"/>
                        </a:rPr>
                        <a:t>Category</a:t>
                      </a:r>
                    </a:p>
                  </a:txBody>
                  <a:tcPr anchor="ctr"/>
                </a:tc>
                <a:tc>
                  <a:txBody>
                    <a:bodyPr/>
                    <a:lstStyle/>
                    <a:p>
                      <a:pPr>
                        <a:buNone/>
                      </a:pPr>
                      <a:r>
                        <a:rPr lang="en-IN" sz="2400" b="1" dirty="0">
                          <a:latin typeface="Times New Roman" panose="02020603050405020304" pitchFamily="18" charset="0"/>
                          <a:cs typeface="Times New Roman" panose="02020603050405020304" pitchFamily="18" charset="0"/>
                        </a:rPr>
                        <a:t>Requirement</a:t>
                      </a:r>
                    </a:p>
                  </a:txBody>
                  <a:tcPr anchor="ctr"/>
                </a:tc>
                <a:extLst>
                  <a:ext uri="{0D108BD9-81ED-4DB2-BD59-A6C34878D82A}">
                    <a16:rowId xmlns:a16="http://schemas.microsoft.com/office/drawing/2014/main" val="2223217064"/>
                  </a:ext>
                </a:extLst>
              </a:tr>
              <a:tr h="0">
                <a:tc>
                  <a:txBody>
                    <a:bodyPr/>
                    <a:lstStyle/>
                    <a:p>
                      <a:pPr>
                        <a:buNone/>
                      </a:pPr>
                      <a:r>
                        <a:rPr lang="en-IN" sz="2400">
                          <a:latin typeface="Times New Roman" panose="02020603050405020304" pitchFamily="18" charset="0"/>
                          <a:cs typeface="Times New Roman" panose="02020603050405020304" pitchFamily="18" charset="0"/>
                        </a:rPr>
                        <a:t>Processor</a:t>
                      </a:r>
                    </a:p>
                  </a:txBody>
                  <a:tcPr anchor="ctr"/>
                </a:tc>
                <a:tc>
                  <a:txBody>
                    <a:bodyPr/>
                    <a:lstStyle/>
                    <a:p>
                      <a:pPr>
                        <a:buNone/>
                      </a:pPr>
                      <a:r>
                        <a:rPr lang="en-IN" sz="2400">
                          <a:latin typeface="Times New Roman" panose="02020603050405020304" pitchFamily="18" charset="0"/>
                          <a:cs typeface="Times New Roman" panose="02020603050405020304" pitchFamily="18" charset="0"/>
                        </a:rPr>
                        <a:t>Minimum: Dual Core</a:t>
                      </a:r>
                    </a:p>
                  </a:txBody>
                  <a:tcPr anchor="ctr"/>
                </a:tc>
                <a:extLst>
                  <a:ext uri="{0D108BD9-81ED-4DB2-BD59-A6C34878D82A}">
                    <a16:rowId xmlns:a16="http://schemas.microsoft.com/office/drawing/2014/main" val="3099538666"/>
                  </a:ext>
                </a:extLst>
              </a:tr>
              <a:tr h="0">
                <a:tc>
                  <a:txBody>
                    <a:bodyPr/>
                    <a:lstStyle/>
                    <a:p>
                      <a:pPr>
                        <a:buNone/>
                      </a:pPr>
                      <a:r>
                        <a:rPr lang="en-IN" sz="2400">
                          <a:latin typeface="Times New Roman" panose="02020603050405020304" pitchFamily="18" charset="0"/>
                          <a:cs typeface="Times New Roman" panose="02020603050405020304" pitchFamily="18" charset="0"/>
                        </a:rPr>
                        <a:t>RAM</a:t>
                      </a:r>
                    </a:p>
                  </a:txBody>
                  <a:tcPr anchor="ctr"/>
                </a:tc>
                <a:tc>
                  <a:txBody>
                    <a:bodyPr/>
                    <a:lstStyle/>
                    <a:p>
                      <a:pPr>
                        <a:buNone/>
                      </a:pPr>
                      <a:r>
                        <a:rPr lang="en-IN" sz="2400">
                          <a:latin typeface="Times New Roman" panose="02020603050405020304" pitchFamily="18" charset="0"/>
                          <a:cs typeface="Times New Roman" panose="02020603050405020304" pitchFamily="18" charset="0"/>
                        </a:rPr>
                        <a:t>Minimum: 8 GB</a:t>
                      </a:r>
                    </a:p>
                  </a:txBody>
                  <a:tcPr anchor="ctr"/>
                </a:tc>
                <a:extLst>
                  <a:ext uri="{0D108BD9-81ED-4DB2-BD59-A6C34878D82A}">
                    <a16:rowId xmlns:a16="http://schemas.microsoft.com/office/drawing/2014/main" val="4132203040"/>
                  </a:ext>
                </a:extLst>
              </a:tr>
              <a:tr h="0">
                <a:tc>
                  <a:txBody>
                    <a:bodyPr/>
                    <a:lstStyle/>
                    <a:p>
                      <a:pPr>
                        <a:buNone/>
                      </a:pPr>
                      <a:r>
                        <a:rPr lang="en-IN" sz="2400">
                          <a:latin typeface="Times New Roman" panose="02020603050405020304" pitchFamily="18" charset="0"/>
                          <a:cs typeface="Times New Roman" panose="02020603050405020304" pitchFamily="18" charset="0"/>
                        </a:rPr>
                        <a:t>Storage</a:t>
                      </a:r>
                    </a:p>
                  </a:txBody>
                  <a:tcPr anchor="ctr"/>
                </a:tc>
                <a:tc>
                  <a:txBody>
                    <a:bodyPr/>
                    <a:lstStyle/>
                    <a:p>
                      <a:pPr>
                        <a:buNone/>
                      </a:pPr>
                      <a:r>
                        <a:rPr lang="en-IN" sz="2400">
                          <a:latin typeface="Times New Roman" panose="02020603050405020304" pitchFamily="18" charset="0"/>
                          <a:cs typeface="Times New Roman" panose="02020603050405020304" pitchFamily="18" charset="0"/>
                        </a:rPr>
                        <a:t>256 GB (Recommended SSD)</a:t>
                      </a:r>
                    </a:p>
                  </a:txBody>
                  <a:tcPr anchor="ctr"/>
                </a:tc>
                <a:extLst>
                  <a:ext uri="{0D108BD9-81ED-4DB2-BD59-A6C34878D82A}">
                    <a16:rowId xmlns:a16="http://schemas.microsoft.com/office/drawing/2014/main" val="784620966"/>
                  </a:ext>
                </a:extLst>
              </a:tr>
              <a:tr h="0">
                <a:tc>
                  <a:txBody>
                    <a:bodyPr/>
                    <a:lstStyle/>
                    <a:p>
                      <a:pPr>
                        <a:buNone/>
                      </a:pPr>
                      <a:r>
                        <a:rPr lang="en-IN" sz="2400">
                          <a:latin typeface="Times New Roman" panose="02020603050405020304" pitchFamily="18" charset="0"/>
                          <a:cs typeface="Times New Roman" panose="02020603050405020304" pitchFamily="18" charset="0"/>
                        </a:rPr>
                        <a:t>Network</a:t>
                      </a:r>
                    </a:p>
                  </a:txBody>
                  <a:tcPr anchor="ctr"/>
                </a:tc>
                <a:tc>
                  <a:txBody>
                    <a:bodyPr/>
                    <a:lstStyle/>
                    <a:p>
                      <a:pPr>
                        <a:buNone/>
                      </a:pPr>
                      <a:r>
                        <a:rPr lang="en-IN" sz="2400" dirty="0">
                          <a:latin typeface="Times New Roman" panose="02020603050405020304" pitchFamily="18" charset="0"/>
                          <a:cs typeface="Times New Roman" panose="02020603050405020304" pitchFamily="18" charset="0"/>
                        </a:rPr>
                        <a:t>Stable Internet During Deployment</a:t>
                      </a:r>
                    </a:p>
                  </a:txBody>
                  <a:tcPr anchor="ctr"/>
                </a:tc>
                <a:extLst>
                  <a:ext uri="{0D108BD9-81ED-4DB2-BD59-A6C34878D82A}">
                    <a16:rowId xmlns:a16="http://schemas.microsoft.com/office/drawing/2014/main" val="1434851444"/>
                  </a:ext>
                </a:extLst>
              </a:tr>
              <a:tr h="0">
                <a:tc>
                  <a:txBody>
                    <a:bodyPr/>
                    <a:lstStyle/>
                    <a:p>
                      <a:pPr>
                        <a:buNone/>
                      </a:pPr>
                      <a:r>
                        <a:rPr lang="en-IN" sz="2400">
                          <a:latin typeface="Times New Roman" panose="02020603050405020304" pitchFamily="18" charset="0"/>
                          <a:cs typeface="Times New Roman" panose="02020603050405020304" pitchFamily="18" charset="0"/>
                        </a:rPr>
                        <a:t>Optional</a:t>
                      </a:r>
                    </a:p>
                  </a:txBody>
                  <a:tcPr anchor="ctr"/>
                </a:tc>
                <a:tc>
                  <a:txBody>
                    <a:bodyPr/>
                    <a:lstStyle/>
                    <a:p>
                      <a:pPr>
                        <a:buNone/>
                      </a:pPr>
                      <a:r>
                        <a:rPr lang="en-US" sz="2400" dirty="0">
                          <a:latin typeface="Times New Roman" panose="02020603050405020304" pitchFamily="18" charset="0"/>
                          <a:cs typeface="Times New Roman" panose="02020603050405020304" pitchFamily="18" charset="0"/>
                        </a:rPr>
                        <a:t>GPU support if deep learning integration in future</a:t>
                      </a:r>
                    </a:p>
                  </a:txBody>
                  <a:tcPr anchor="ctr"/>
                </a:tc>
                <a:extLst>
                  <a:ext uri="{0D108BD9-81ED-4DB2-BD59-A6C34878D82A}">
                    <a16:rowId xmlns:a16="http://schemas.microsoft.com/office/drawing/2014/main" val="3762438449"/>
                  </a:ext>
                </a:extLst>
              </a:tr>
            </a:tbl>
          </a:graphicData>
        </a:graphic>
      </p:graphicFrame>
    </p:spTree>
    <p:extLst>
      <p:ext uri="{BB962C8B-B14F-4D97-AF65-F5344CB8AC3E}">
        <p14:creationId xmlns:p14="http://schemas.microsoft.com/office/powerpoint/2010/main" val="2812010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7294A-23CD-15BC-FB9A-FEA3D9D886A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Results &amp; Performance Analysis</a:t>
            </a:r>
          </a:p>
        </p:txBody>
      </p:sp>
      <p:sp>
        <p:nvSpPr>
          <p:cNvPr id="3" name="Text Placeholder 2">
            <a:extLst>
              <a:ext uri="{FF2B5EF4-FFF2-40B4-BE49-F238E27FC236}">
                <a16:creationId xmlns:a16="http://schemas.microsoft.com/office/drawing/2014/main" id="{308C15B8-28AA-3503-D4D2-474CB6FBD516}"/>
              </a:ext>
            </a:extLst>
          </p:cNvPr>
          <p:cNvSpPr>
            <a:spLocks noGrp="1"/>
          </p:cNvSpPr>
          <p:nvPr>
            <p:ph type="body" idx="1"/>
          </p:nvPr>
        </p:nvSpPr>
        <p:spPr/>
        <p:txBody>
          <a:bodyPr/>
          <a:lstStyle/>
          <a:p>
            <a:pPr marL="533400" indent="-457200">
              <a:buAutoNum type="arabicPeriod"/>
            </a:pPr>
            <a:r>
              <a:rPr lang="en-IN" b="1" dirty="0">
                <a:latin typeface="Times New Roman" panose="02020603050405020304" pitchFamily="18" charset="0"/>
                <a:cs typeface="Times New Roman" panose="02020603050405020304" pitchFamily="18" charset="0"/>
              </a:rPr>
              <a:t>OCR Accuracy Improvement</a:t>
            </a:r>
          </a:p>
          <a:p>
            <a:r>
              <a:rPr lang="en-IN" dirty="0">
                <a:latin typeface="Times New Roman" panose="02020603050405020304" pitchFamily="18" charset="0"/>
                <a:cs typeface="Times New Roman" panose="02020603050405020304" pitchFamily="18" charset="0"/>
              </a:rPr>
              <a:t>Without Pre-processing → </a:t>
            </a:r>
            <a:r>
              <a:rPr lang="en-IN" b="1" dirty="0">
                <a:latin typeface="Times New Roman" panose="02020603050405020304" pitchFamily="18" charset="0"/>
                <a:cs typeface="Times New Roman" panose="02020603050405020304" pitchFamily="18" charset="0"/>
              </a:rPr>
              <a:t>87.6%</a:t>
            </a:r>
          </a:p>
          <a:p>
            <a:r>
              <a:rPr lang="en-IN" dirty="0">
                <a:latin typeface="Times New Roman" panose="02020603050405020304" pitchFamily="18" charset="0"/>
                <a:cs typeface="Times New Roman" panose="02020603050405020304" pitchFamily="18" charset="0"/>
              </a:rPr>
              <a:t>With Pre-processing → </a:t>
            </a:r>
            <a:r>
              <a:rPr lang="en-IN" b="1" dirty="0">
                <a:latin typeface="Times New Roman" panose="02020603050405020304" pitchFamily="18" charset="0"/>
                <a:cs typeface="Times New Roman" panose="02020603050405020304" pitchFamily="18" charset="0"/>
              </a:rPr>
              <a:t>95.1%</a:t>
            </a:r>
          </a:p>
          <a:p>
            <a:r>
              <a:rPr lang="en-US" b="1" dirty="0">
                <a:latin typeface="Times New Roman" panose="02020603050405020304" pitchFamily="18" charset="0"/>
                <a:cs typeface="Times New Roman" panose="02020603050405020304" pitchFamily="18" charset="0"/>
              </a:rPr>
              <a:t>+7.5% increase</a:t>
            </a:r>
            <a:r>
              <a:rPr lang="en-US" dirty="0">
                <a:latin typeface="Times New Roman" panose="02020603050405020304" pitchFamily="18" charset="0"/>
                <a:cs typeface="Times New Roman" panose="02020603050405020304" pitchFamily="18" charset="0"/>
              </a:rPr>
              <a:t> in Word Accuracy[13]</a:t>
            </a:r>
          </a:p>
          <a:p>
            <a:pPr marL="533400" indent="-457200">
              <a:buAutoNum type="arabicPeriod" startAt="2"/>
            </a:pPr>
            <a:r>
              <a:rPr lang="en-IN" b="1" dirty="0">
                <a:latin typeface="Times New Roman" panose="02020603050405020304" pitchFamily="18" charset="0"/>
                <a:cs typeface="Times New Roman" panose="02020603050405020304" pitchFamily="18" charset="0"/>
              </a:rPr>
              <a:t>Sentiment Classification Performance</a:t>
            </a:r>
          </a:p>
          <a:p>
            <a:pPr marL="76200" indent="0">
              <a:buNone/>
            </a:pPr>
            <a:endParaRPr lang="en-US" b="1" dirty="0">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920E542B-9CE4-5C7F-7C7F-22F07790EDF6}"/>
              </a:ext>
            </a:extLst>
          </p:cNvPr>
          <p:cNvGraphicFramePr>
            <a:graphicFrameLocks noGrp="1"/>
          </p:cNvGraphicFramePr>
          <p:nvPr>
            <p:extLst>
              <p:ext uri="{D42A27DB-BD31-4B8C-83A1-F6EECF244321}">
                <p14:modId xmlns:p14="http://schemas.microsoft.com/office/powerpoint/2010/main" val="3124815749"/>
              </p:ext>
            </p:extLst>
          </p:nvPr>
        </p:nvGraphicFramePr>
        <p:xfrm>
          <a:off x="1028700" y="3619501"/>
          <a:ext cx="10236199" cy="1828800"/>
        </p:xfrm>
        <a:graphic>
          <a:graphicData uri="http://schemas.openxmlformats.org/drawingml/2006/table">
            <a:tbl>
              <a:tblPr>
                <a:tableStyleId>{616DA210-FB5B-4158-B5E0-FEB733F419BA}</a:tableStyleId>
              </a:tblPr>
              <a:tblGrid>
                <a:gridCol w="2398486">
                  <a:extLst>
                    <a:ext uri="{9D8B030D-6E8A-4147-A177-3AD203B41FA5}">
                      <a16:colId xmlns:a16="http://schemas.microsoft.com/office/drawing/2014/main" val="3507607655"/>
                    </a:ext>
                  </a:extLst>
                </a:gridCol>
                <a:gridCol w="2547257">
                  <a:extLst>
                    <a:ext uri="{9D8B030D-6E8A-4147-A177-3AD203B41FA5}">
                      <a16:colId xmlns:a16="http://schemas.microsoft.com/office/drawing/2014/main" val="2832931089"/>
                    </a:ext>
                  </a:extLst>
                </a:gridCol>
                <a:gridCol w="2612571">
                  <a:extLst>
                    <a:ext uri="{9D8B030D-6E8A-4147-A177-3AD203B41FA5}">
                      <a16:colId xmlns:a16="http://schemas.microsoft.com/office/drawing/2014/main" val="2013647898"/>
                    </a:ext>
                  </a:extLst>
                </a:gridCol>
                <a:gridCol w="2677885">
                  <a:extLst>
                    <a:ext uri="{9D8B030D-6E8A-4147-A177-3AD203B41FA5}">
                      <a16:colId xmlns:a16="http://schemas.microsoft.com/office/drawing/2014/main" val="363263035"/>
                    </a:ext>
                  </a:extLst>
                </a:gridCol>
              </a:tblGrid>
              <a:tr h="455840">
                <a:tc>
                  <a:txBody>
                    <a:bodyPr/>
                    <a:lstStyle/>
                    <a:p>
                      <a:pPr>
                        <a:buNone/>
                      </a:pPr>
                      <a:r>
                        <a:rPr lang="en-IN" sz="2400" b="1">
                          <a:latin typeface="Times New Roman" panose="02020603050405020304" pitchFamily="18" charset="0"/>
                          <a:cs typeface="Times New Roman" panose="02020603050405020304" pitchFamily="18" charset="0"/>
                        </a:rPr>
                        <a:t>Sentiment</a:t>
                      </a:r>
                    </a:p>
                  </a:txBody>
                  <a:tcPr anchor="ctr"/>
                </a:tc>
                <a:tc>
                  <a:txBody>
                    <a:bodyPr/>
                    <a:lstStyle/>
                    <a:p>
                      <a:pPr>
                        <a:buNone/>
                      </a:pPr>
                      <a:r>
                        <a:rPr lang="en-IN" sz="2400" b="1">
                          <a:latin typeface="Times New Roman" panose="02020603050405020304" pitchFamily="18" charset="0"/>
                          <a:cs typeface="Times New Roman" panose="02020603050405020304" pitchFamily="18" charset="0"/>
                        </a:rPr>
                        <a:t>Precision</a:t>
                      </a:r>
                    </a:p>
                  </a:txBody>
                  <a:tcPr anchor="ctr"/>
                </a:tc>
                <a:tc>
                  <a:txBody>
                    <a:bodyPr/>
                    <a:lstStyle/>
                    <a:p>
                      <a:pPr>
                        <a:buNone/>
                      </a:pPr>
                      <a:r>
                        <a:rPr lang="en-IN" sz="2400" b="1">
                          <a:latin typeface="Times New Roman" panose="02020603050405020304" pitchFamily="18" charset="0"/>
                          <a:cs typeface="Times New Roman" panose="02020603050405020304" pitchFamily="18" charset="0"/>
                        </a:rPr>
                        <a:t>Recall</a:t>
                      </a:r>
                    </a:p>
                  </a:txBody>
                  <a:tcPr anchor="ctr"/>
                </a:tc>
                <a:tc>
                  <a:txBody>
                    <a:bodyPr/>
                    <a:lstStyle/>
                    <a:p>
                      <a:pPr>
                        <a:buNone/>
                      </a:pPr>
                      <a:r>
                        <a:rPr lang="en-IN" sz="2400" b="1" dirty="0">
                          <a:latin typeface="Times New Roman" panose="02020603050405020304" pitchFamily="18" charset="0"/>
                          <a:cs typeface="Times New Roman" panose="02020603050405020304" pitchFamily="18" charset="0"/>
                        </a:rPr>
                        <a:t>F1-Score</a:t>
                      </a:r>
                    </a:p>
                  </a:txBody>
                  <a:tcPr anchor="ctr"/>
                </a:tc>
                <a:extLst>
                  <a:ext uri="{0D108BD9-81ED-4DB2-BD59-A6C34878D82A}">
                    <a16:rowId xmlns:a16="http://schemas.microsoft.com/office/drawing/2014/main" val="4232207504"/>
                  </a:ext>
                </a:extLst>
              </a:tr>
              <a:tr h="455840">
                <a:tc>
                  <a:txBody>
                    <a:bodyPr/>
                    <a:lstStyle/>
                    <a:p>
                      <a:pPr>
                        <a:buNone/>
                      </a:pPr>
                      <a:r>
                        <a:rPr lang="en-IN" sz="2400" b="0">
                          <a:latin typeface="Times New Roman" panose="02020603050405020304" pitchFamily="18" charset="0"/>
                          <a:cs typeface="Times New Roman" panose="02020603050405020304" pitchFamily="18" charset="0"/>
                        </a:rPr>
                        <a:t>Positive</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91.2%</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94.0%</a:t>
                      </a:r>
                    </a:p>
                  </a:txBody>
                  <a:tcPr anchor="ctr"/>
                </a:tc>
                <a:tc>
                  <a:txBody>
                    <a:bodyPr/>
                    <a:lstStyle/>
                    <a:p>
                      <a:pPr>
                        <a:buNone/>
                      </a:pPr>
                      <a:r>
                        <a:rPr lang="en-IN" sz="2400" b="0" dirty="0">
                          <a:latin typeface="Times New Roman" panose="02020603050405020304" pitchFamily="18" charset="0"/>
                          <a:cs typeface="Times New Roman" panose="02020603050405020304" pitchFamily="18" charset="0"/>
                        </a:rPr>
                        <a:t>0.926</a:t>
                      </a:r>
                    </a:p>
                  </a:txBody>
                  <a:tcPr anchor="ctr"/>
                </a:tc>
                <a:extLst>
                  <a:ext uri="{0D108BD9-81ED-4DB2-BD59-A6C34878D82A}">
                    <a16:rowId xmlns:a16="http://schemas.microsoft.com/office/drawing/2014/main" val="1182646493"/>
                  </a:ext>
                </a:extLst>
              </a:tr>
              <a:tr h="455840">
                <a:tc>
                  <a:txBody>
                    <a:bodyPr/>
                    <a:lstStyle/>
                    <a:p>
                      <a:pPr>
                        <a:buNone/>
                      </a:pPr>
                      <a:r>
                        <a:rPr lang="en-IN" sz="2400" b="0">
                          <a:latin typeface="Times New Roman" panose="02020603050405020304" pitchFamily="18" charset="0"/>
                          <a:cs typeface="Times New Roman" panose="02020603050405020304" pitchFamily="18" charset="0"/>
                        </a:rPr>
                        <a:t>Negative</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93.5%</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90.9%</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0.922</a:t>
                      </a:r>
                    </a:p>
                  </a:txBody>
                  <a:tcPr anchor="ctr"/>
                </a:tc>
                <a:extLst>
                  <a:ext uri="{0D108BD9-81ED-4DB2-BD59-A6C34878D82A}">
                    <a16:rowId xmlns:a16="http://schemas.microsoft.com/office/drawing/2014/main" val="3496488414"/>
                  </a:ext>
                </a:extLst>
              </a:tr>
              <a:tr h="455840">
                <a:tc>
                  <a:txBody>
                    <a:bodyPr/>
                    <a:lstStyle/>
                    <a:p>
                      <a:pPr>
                        <a:buNone/>
                      </a:pPr>
                      <a:r>
                        <a:rPr lang="en-IN" sz="2400" b="0">
                          <a:latin typeface="Times New Roman" panose="02020603050405020304" pitchFamily="18" charset="0"/>
                          <a:cs typeface="Times New Roman" panose="02020603050405020304" pitchFamily="18" charset="0"/>
                        </a:rPr>
                        <a:t>Neutral</a:t>
                      </a:r>
                    </a:p>
                  </a:txBody>
                  <a:tcPr anchor="ctr"/>
                </a:tc>
                <a:tc>
                  <a:txBody>
                    <a:bodyPr/>
                    <a:lstStyle/>
                    <a:p>
                      <a:pPr>
                        <a:buNone/>
                      </a:pPr>
                      <a:r>
                        <a:rPr lang="en-IN" sz="2400" b="0">
                          <a:latin typeface="Times New Roman" panose="02020603050405020304" pitchFamily="18" charset="0"/>
                          <a:cs typeface="Times New Roman" panose="02020603050405020304" pitchFamily="18" charset="0"/>
                        </a:rPr>
                        <a:t>85.7%</a:t>
                      </a:r>
                    </a:p>
                  </a:txBody>
                  <a:tcPr anchor="ctr"/>
                </a:tc>
                <a:tc>
                  <a:txBody>
                    <a:bodyPr/>
                    <a:lstStyle/>
                    <a:p>
                      <a:pPr>
                        <a:buNone/>
                      </a:pPr>
                      <a:r>
                        <a:rPr lang="en-IN" sz="2400" b="0" dirty="0">
                          <a:latin typeface="Times New Roman" panose="02020603050405020304" pitchFamily="18" charset="0"/>
                          <a:cs typeface="Times New Roman" panose="02020603050405020304" pitchFamily="18" charset="0"/>
                        </a:rPr>
                        <a:t>86.8%</a:t>
                      </a:r>
                    </a:p>
                  </a:txBody>
                  <a:tcPr anchor="ctr"/>
                </a:tc>
                <a:tc>
                  <a:txBody>
                    <a:bodyPr/>
                    <a:lstStyle/>
                    <a:p>
                      <a:pPr>
                        <a:buNone/>
                      </a:pPr>
                      <a:r>
                        <a:rPr lang="en-IN" sz="2400" b="0" dirty="0">
                          <a:latin typeface="Times New Roman" panose="02020603050405020304" pitchFamily="18" charset="0"/>
                          <a:cs typeface="Times New Roman" panose="02020603050405020304" pitchFamily="18" charset="0"/>
                        </a:rPr>
                        <a:t>0.862</a:t>
                      </a:r>
                    </a:p>
                  </a:txBody>
                  <a:tcPr anchor="ctr"/>
                </a:tc>
                <a:extLst>
                  <a:ext uri="{0D108BD9-81ED-4DB2-BD59-A6C34878D82A}">
                    <a16:rowId xmlns:a16="http://schemas.microsoft.com/office/drawing/2014/main" val="3934656800"/>
                  </a:ext>
                </a:extLst>
              </a:tr>
            </a:tbl>
          </a:graphicData>
        </a:graphic>
      </p:graphicFrame>
    </p:spTree>
    <p:extLst>
      <p:ext uri="{BB962C8B-B14F-4D97-AF65-F5344CB8AC3E}">
        <p14:creationId xmlns:p14="http://schemas.microsoft.com/office/powerpoint/2010/main" val="2214563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61C38-9F7F-9BF8-ABBA-E28F09472677}"/>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Results &amp; Performance Analysis</a:t>
            </a:r>
            <a:endParaRPr lang="en-IN" dirty="0"/>
          </a:p>
        </p:txBody>
      </p:sp>
      <p:sp>
        <p:nvSpPr>
          <p:cNvPr id="3" name="Text Placeholder 2">
            <a:extLst>
              <a:ext uri="{FF2B5EF4-FFF2-40B4-BE49-F238E27FC236}">
                <a16:creationId xmlns:a16="http://schemas.microsoft.com/office/drawing/2014/main" id="{7BEBC234-1FF5-18DD-311B-3168C55C48F3}"/>
              </a:ext>
            </a:extLst>
          </p:cNvPr>
          <p:cNvSpPr>
            <a:spLocks noGrp="1"/>
          </p:cNvSpPr>
          <p:nvPr>
            <p:ph type="body" idx="1"/>
          </p:nvPr>
        </p:nvSpPr>
        <p:spPr>
          <a:xfrm>
            <a:off x="812800" y="1055915"/>
            <a:ext cx="10668000" cy="4953000"/>
          </a:xfrm>
        </p:spPr>
        <p:txBody>
          <a:bodyPr/>
          <a:lstStyle/>
          <a:p>
            <a:r>
              <a:rPr lang="en-IN" dirty="0">
                <a:latin typeface="Times New Roman" panose="02020603050405020304" pitchFamily="18" charset="0"/>
                <a:cs typeface="Times New Roman" panose="02020603050405020304" pitchFamily="18" charset="0"/>
              </a:rPr>
              <a:t>Average F1 = ~0.90[18], [14]</a:t>
            </a:r>
          </a:p>
          <a:p>
            <a:r>
              <a:rPr lang="en-US" dirty="0">
                <a:latin typeface="Times New Roman" panose="02020603050405020304" pitchFamily="18" charset="0"/>
                <a:cs typeface="Times New Roman" panose="02020603050405020304" pitchFamily="18" charset="0"/>
              </a:rPr>
              <a:t>High performance in Positive &amp; Negative classes enables faster action decisions.</a:t>
            </a:r>
          </a:p>
          <a:p>
            <a:pPr marL="76200" indent="0">
              <a:buNone/>
            </a:pPr>
            <a:r>
              <a:rPr lang="en-US" b="1" dirty="0">
                <a:latin typeface="Times New Roman" panose="02020603050405020304" pitchFamily="18" charset="0"/>
                <a:cs typeface="Times New Roman" panose="02020603050405020304" pitchFamily="18" charset="0"/>
              </a:rPr>
              <a:t>3. </a:t>
            </a:r>
            <a:r>
              <a:rPr lang="en-IN" b="1" dirty="0">
                <a:latin typeface="Times New Roman" panose="02020603050405020304" pitchFamily="18" charset="0"/>
                <a:cs typeface="Times New Roman" panose="02020603050405020304" pitchFamily="18" charset="0"/>
              </a:rPr>
              <a:t>Department Routing Accuracy</a:t>
            </a:r>
          </a:p>
          <a:p>
            <a:r>
              <a:rPr lang="en-US" b="1" dirty="0">
                <a:latin typeface="Times New Roman" panose="02020603050405020304" pitchFamily="18" charset="0"/>
                <a:cs typeface="Times New Roman" panose="02020603050405020304" pitchFamily="18" charset="0"/>
              </a:rPr>
              <a:t>90% accurate</a:t>
            </a:r>
            <a:r>
              <a:rPr lang="en-US" dirty="0">
                <a:latin typeface="Times New Roman" panose="02020603050405020304" pitchFamily="18" charset="0"/>
                <a:cs typeface="Times New Roman" panose="02020603050405020304" pitchFamily="18" charset="0"/>
              </a:rPr>
              <a:t> multi-label routing across 12+ departments[19]</a:t>
            </a:r>
          </a:p>
          <a:p>
            <a:r>
              <a:rPr lang="en-US" dirty="0">
                <a:latin typeface="Times New Roman" panose="02020603050405020304" pitchFamily="18" charset="0"/>
                <a:cs typeface="Times New Roman" panose="02020603050405020304" pitchFamily="18" charset="0"/>
              </a:rPr>
              <a:t>Reliable for real-time e-governance categorization</a:t>
            </a:r>
          </a:p>
          <a:p>
            <a:r>
              <a:rPr lang="en-US" dirty="0">
                <a:latin typeface="Times New Roman" panose="02020603050405020304" pitchFamily="18" charset="0"/>
                <a:cs typeface="Times New Roman" panose="02020603050405020304" pitchFamily="18" charset="0"/>
              </a:rPr>
              <a:t>Strong performance even with overlapping department keywords</a:t>
            </a:r>
          </a:p>
          <a:p>
            <a:pPr marL="76200" indent="0">
              <a:buNone/>
            </a:pPr>
            <a:r>
              <a:rPr lang="en-US" b="1" dirty="0">
                <a:latin typeface="Times New Roman" panose="02020603050405020304" pitchFamily="18" charset="0"/>
                <a:cs typeface="Times New Roman" panose="02020603050405020304" pitchFamily="18" charset="0"/>
              </a:rPr>
              <a:t>4. </a:t>
            </a:r>
            <a:r>
              <a:rPr lang="en-IN" b="1" dirty="0">
                <a:latin typeface="Times New Roman" panose="02020603050405020304" pitchFamily="18" charset="0"/>
                <a:cs typeface="Times New Roman" panose="02020603050405020304" pitchFamily="18" charset="0"/>
              </a:rPr>
              <a:t>Dashboard &amp; UI Validation</a:t>
            </a:r>
          </a:p>
          <a:p>
            <a:r>
              <a:rPr lang="en-US" dirty="0">
                <a:latin typeface="Times New Roman" panose="02020603050405020304" pitchFamily="18" charset="0"/>
                <a:cs typeface="Times New Roman" panose="02020603050405020304" pitchFamily="18" charset="0"/>
              </a:rPr>
              <a:t>Real-time verification and visualization confirmed using:</a:t>
            </a:r>
          </a:p>
          <a:p>
            <a:r>
              <a:rPr lang="en-US" dirty="0">
                <a:latin typeface="Times New Roman" panose="02020603050405020304" pitchFamily="18" charset="0"/>
                <a:cs typeface="Times New Roman" panose="02020603050405020304" pitchFamily="18" charset="0"/>
              </a:rPr>
              <a:t>OCR + Sentiment + Routing on uploaded images[6]</a:t>
            </a:r>
          </a:p>
          <a:p>
            <a:r>
              <a:rPr lang="en-IN" dirty="0">
                <a:latin typeface="Times New Roman" panose="02020603050405020304" pitchFamily="18" charset="0"/>
                <a:cs typeface="Times New Roman" panose="02020603050405020304" pitchFamily="18" charset="0"/>
              </a:rPr>
              <a:t>Department Dashboard</a:t>
            </a:r>
          </a:p>
          <a:p>
            <a:r>
              <a:rPr lang="en-IN" dirty="0">
                <a:latin typeface="Times New Roman" panose="02020603050405020304" pitchFamily="18" charset="0"/>
                <a:cs typeface="Times New Roman" panose="02020603050405020304" pitchFamily="18" charset="0"/>
              </a:rPr>
              <a:t>Statistical charts[6]</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7249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655782" y="925287"/>
            <a:ext cx="10668000" cy="5105399"/>
          </a:xfrm>
          <a:prstGeom prst="rect">
            <a:avLst/>
          </a:prstGeom>
          <a:noFill/>
          <a:ln>
            <a:noFill/>
          </a:ln>
        </p:spPr>
        <p:txBody>
          <a:bodyPr spcFirstLastPara="1" wrap="square" lIns="91425" tIns="45700" rIns="91425" bIns="45700" anchor="t" anchorCtr="0">
            <a:normAutofit fontScale="92500" lnSpcReduction="20000"/>
          </a:bodyPr>
          <a:lstStyle/>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Abstract</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Problem Statement</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Objectives</a:t>
            </a:r>
          </a:p>
          <a:p>
            <a:pPr marL="495300" lvl="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Literature Survey</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Proposed Methodology</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Architecture Diagram</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Modules</a:t>
            </a: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Implementation Progress</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18A84-E22C-691D-1E85-6FB05065148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Results &amp; Performance Analysis</a:t>
            </a:r>
            <a:endParaRPr lang="en-IN" dirty="0"/>
          </a:p>
        </p:txBody>
      </p:sp>
      <p:sp>
        <p:nvSpPr>
          <p:cNvPr id="3" name="Text Placeholder 2">
            <a:extLst>
              <a:ext uri="{FF2B5EF4-FFF2-40B4-BE49-F238E27FC236}">
                <a16:creationId xmlns:a16="http://schemas.microsoft.com/office/drawing/2014/main" id="{59E43748-195C-AC04-2853-184AC930EF57}"/>
              </a:ext>
            </a:extLst>
          </p:cNvPr>
          <p:cNvSpPr>
            <a:spLocks noGrp="1"/>
          </p:cNvSpPr>
          <p:nvPr>
            <p:ph type="body" idx="1"/>
          </p:nvPr>
        </p:nvSpPr>
        <p:spPr>
          <a:xfrm>
            <a:off x="812800" y="1066801"/>
            <a:ext cx="10668000" cy="4953000"/>
          </a:xfrm>
        </p:spPr>
        <p:txBody>
          <a:bodyPr/>
          <a:lstStyle/>
          <a:p>
            <a:pPr marL="76200" indent="0">
              <a:buNone/>
            </a:pPr>
            <a:r>
              <a:rPr lang="en-IN" b="1" dirty="0">
                <a:latin typeface="Times New Roman" panose="02020603050405020304" pitchFamily="18" charset="0"/>
                <a:cs typeface="Times New Roman" panose="02020603050405020304" pitchFamily="18" charset="0"/>
              </a:rPr>
              <a:t>Verification Page Output</a:t>
            </a:r>
          </a:p>
          <a:p>
            <a:pPr marL="76200" indent="0">
              <a:buNone/>
            </a:pPr>
            <a:endParaRPr lang="en-IN"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2CD97EA-C99C-3625-00AF-2AEA1E4209B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5371" y="1817915"/>
            <a:ext cx="7881257" cy="4060372"/>
          </a:xfrm>
          <a:prstGeom prst="rect">
            <a:avLst/>
          </a:prstGeom>
          <a:noFill/>
          <a:ln>
            <a:noFill/>
          </a:ln>
        </p:spPr>
      </p:pic>
    </p:spTree>
    <p:extLst>
      <p:ext uri="{BB962C8B-B14F-4D97-AF65-F5344CB8AC3E}">
        <p14:creationId xmlns:p14="http://schemas.microsoft.com/office/powerpoint/2010/main" val="350227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BE2F9-9C21-136F-6864-4A0FC759420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Results &amp; Performance Analysis</a:t>
            </a:r>
            <a:endParaRPr lang="en-IN" dirty="0"/>
          </a:p>
        </p:txBody>
      </p:sp>
      <p:sp>
        <p:nvSpPr>
          <p:cNvPr id="3" name="Text Placeholder 2">
            <a:extLst>
              <a:ext uri="{FF2B5EF4-FFF2-40B4-BE49-F238E27FC236}">
                <a16:creationId xmlns:a16="http://schemas.microsoft.com/office/drawing/2014/main" id="{9AC5D7F9-1EDD-E9F5-BBE2-443092D8C044}"/>
              </a:ext>
            </a:extLst>
          </p:cNvPr>
          <p:cNvSpPr>
            <a:spLocks noGrp="1"/>
          </p:cNvSpPr>
          <p:nvPr>
            <p:ph type="body" idx="1"/>
          </p:nvPr>
        </p:nvSpPr>
        <p:spPr>
          <a:xfrm>
            <a:off x="812799" y="1066800"/>
            <a:ext cx="10668000" cy="4953000"/>
          </a:xfrm>
        </p:spPr>
        <p:txBody>
          <a:bodyPr/>
          <a:lstStyle/>
          <a:p>
            <a:pPr marL="76200" indent="0">
              <a:buNone/>
            </a:pPr>
            <a:r>
              <a:rPr lang="en-IN" b="1" dirty="0">
                <a:latin typeface="Times New Roman" panose="02020603050405020304" pitchFamily="18" charset="0"/>
                <a:cs typeface="Times New Roman" panose="02020603050405020304" pitchFamily="18" charset="0"/>
              </a:rPr>
              <a:t>Department Dashboard View</a:t>
            </a:r>
          </a:p>
          <a:p>
            <a:pPr marL="76200" indent="0">
              <a:buNone/>
            </a:pPr>
            <a:endParaRPr lang="en-IN"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C4AC725-4EDC-587F-4395-C05585B9F85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76928" y="1796142"/>
            <a:ext cx="7739743" cy="3995058"/>
          </a:xfrm>
          <a:prstGeom prst="rect">
            <a:avLst/>
          </a:prstGeom>
          <a:noFill/>
          <a:ln>
            <a:noFill/>
          </a:ln>
        </p:spPr>
      </p:pic>
    </p:spTree>
    <p:extLst>
      <p:ext uri="{BB962C8B-B14F-4D97-AF65-F5344CB8AC3E}">
        <p14:creationId xmlns:p14="http://schemas.microsoft.com/office/powerpoint/2010/main" val="38838927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B65A7-8587-3EBC-4D0A-C23F7827847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Results &amp; Performance Analysis</a:t>
            </a:r>
            <a:endParaRPr lang="en-IN" dirty="0"/>
          </a:p>
        </p:txBody>
      </p:sp>
      <p:sp>
        <p:nvSpPr>
          <p:cNvPr id="3" name="Text Placeholder 2">
            <a:extLst>
              <a:ext uri="{FF2B5EF4-FFF2-40B4-BE49-F238E27FC236}">
                <a16:creationId xmlns:a16="http://schemas.microsoft.com/office/drawing/2014/main" id="{205E62B6-87DC-0F84-F896-4524D74764BD}"/>
              </a:ext>
            </a:extLst>
          </p:cNvPr>
          <p:cNvSpPr>
            <a:spLocks noGrp="1"/>
          </p:cNvSpPr>
          <p:nvPr>
            <p:ph type="body" idx="1"/>
          </p:nvPr>
        </p:nvSpPr>
        <p:spPr>
          <a:xfrm>
            <a:off x="812800" y="1034145"/>
            <a:ext cx="10668000" cy="4953000"/>
          </a:xfrm>
        </p:spPr>
        <p:txBody>
          <a:bodyPr/>
          <a:lstStyle/>
          <a:p>
            <a:pPr marL="76200" indent="0">
              <a:buNone/>
            </a:pPr>
            <a:r>
              <a:rPr lang="en-IN" b="1" dirty="0">
                <a:latin typeface="Times New Roman" panose="02020603050405020304" pitchFamily="18" charset="0"/>
                <a:cs typeface="Times New Roman" panose="02020603050405020304" pitchFamily="18" charset="0"/>
              </a:rPr>
              <a:t>Sentiment Stats Dashboard</a:t>
            </a:r>
          </a:p>
          <a:p>
            <a:pPr marL="76200" indent="0">
              <a:buNone/>
            </a:pPr>
            <a:endParaRPr lang="en-IN"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79CB002-9F3A-4228-C069-A0857345C22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18657" y="1730828"/>
            <a:ext cx="7739741" cy="3995058"/>
          </a:xfrm>
          <a:prstGeom prst="rect">
            <a:avLst/>
          </a:prstGeom>
          <a:noFill/>
          <a:ln>
            <a:noFill/>
          </a:ln>
        </p:spPr>
      </p:pic>
    </p:spTree>
    <p:extLst>
      <p:ext uri="{BB962C8B-B14F-4D97-AF65-F5344CB8AC3E}">
        <p14:creationId xmlns:p14="http://schemas.microsoft.com/office/powerpoint/2010/main" val="34363574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4AD98-43E2-F571-71BB-2CB8FCB08DF5}"/>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Timeline (Gantt Chart)</a:t>
            </a:r>
          </a:p>
        </p:txBody>
      </p:sp>
      <p:sp>
        <p:nvSpPr>
          <p:cNvPr id="3" name="Text Placeholder 2">
            <a:extLst>
              <a:ext uri="{FF2B5EF4-FFF2-40B4-BE49-F238E27FC236}">
                <a16:creationId xmlns:a16="http://schemas.microsoft.com/office/drawing/2014/main" id="{833D44AC-BE13-6859-35F4-E77EC42BF091}"/>
              </a:ext>
            </a:extLst>
          </p:cNvPr>
          <p:cNvSpPr>
            <a:spLocks noGrp="1"/>
          </p:cNvSpPr>
          <p:nvPr>
            <p:ph type="body" idx="1"/>
          </p:nvPr>
        </p:nvSpPr>
        <p:spPr/>
        <p:txBody>
          <a:bodyPr/>
          <a:lstStyle/>
          <a:p>
            <a:pPr marL="76200" indent="0">
              <a:buNone/>
            </a:pPr>
            <a:endParaRPr lang="en-IN" dirty="0"/>
          </a:p>
        </p:txBody>
      </p:sp>
      <p:pic>
        <p:nvPicPr>
          <p:cNvPr id="6" name="Picture 5">
            <a:extLst>
              <a:ext uri="{FF2B5EF4-FFF2-40B4-BE49-F238E27FC236}">
                <a16:creationId xmlns:a16="http://schemas.microsoft.com/office/drawing/2014/main" id="{8E391184-02D7-77EC-1935-4307AF54635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000" y="1055914"/>
            <a:ext cx="10831286" cy="5148943"/>
          </a:xfrm>
          <a:prstGeom prst="rect">
            <a:avLst/>
          </a:prstGeom>
          <a:noFill/>
          <a:ln>
            <a:noFill/>
          </a:ln>
        </p:spPr>
      </p:pic>
    </p:spTree>
    <p:extLst>
      <p:ext uri="{BB962C8B-B14F-4D97-AF65-F5344CB8AC3E}">
        <p14:creationId xmlns:p14="http://schemas.microsoft.com/office/powerpoint/2010/main" val="22053559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1B19A-BE03-1E89-810B-3B4DE913C664}"/>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Innovation / Novel Contributions</a:t>
            </a:r>
          </a:p>
        </p:txBody>
      </p:sp>
      <p:sp>
        <p:nvSpPr>
          <p:cNvPr id="5" name="Rectangle 2">
            <a:extLst>
              <a:ext uri="{FF2B5EF4-FFF2-40B4-BE49-F238E27FC236}">
                <a16:creationId xmlns:a16="http://schemas.microsoft.com/office/drawing/2014/main" id="{7149AC5F-723B-0936-D2FD-D24CE3A63298}"/>
              </a:ext>
            </a:extLst>
          </p:cNvPr>
          <p:cNvSpPr>
            <a:spLocks noGrp="1" noChangeArrowheads="1"/>
          </p:cNvSpPr>
          <p:nvPr>
            <p:ph type="body" idx="1"/>
          </p:nvPr>
        </p:nvSpPr>
        <p:spPr bwMode="auto">
          <a:xfrm>
            <a:off x="812801" y="1104860"/>
            <a:ext cx="10667999"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ClrTx/>
              <a:buSzTx/>
            </a:pPr>
            <a:r>
              <a:rPr lang="en-US" b="1" dirty="0">
                <a:latin typeface="Times New Roman" panose="02020603050405020304" pitchFamily="18" charset="0"/>
                <a:cs typeface="Times New Roman" panose="02020603050405020304" pitchFamily="18" charset="0"/>
              </a:rPr>
              <a:t>End-to-end automated sentiment governance system</a:t>
            </a:r>
            <a:r>
              <a:rPr lang="en-US" dirty="0">
                <a:latin typeface="Times New Roman" panose="02020603050405020304" pitchFamily="18" charset="0"/>
                <a:cs typeface="Times New Roman" panose="02020603050405020304" pitchFamily="18" charset="0"/>
              </a:rPr>
              <a:t> integrating OCR + sentiment analysis + classification in a </a:t>
            </a:r>
            <a:r>
              <a:rPr lang="en-US" b="1" dirty="0">
                <a:latin typeface="Times New Roman" panose="02020603050405020304" pitchFamily="18" charset="0"/>
                <a:cs typeface="Times New Roman" panose="02020603050405020304" pitchFamily="18" charset="0"/>
              </a:rPr>
              <a:t>single platform</a:t>
            </a:r>
            <a:r>
              <a:rPr lang="en-US" dirty="0">
                <a:latin typeface="Times New Roman" panose="02020603050405020304" pitchFamily="18" charset="0"/>
                <a:cs typeface="Times New Roman" panose="02020603050405020304" pitchFamily="18" charset="0"/>
              </a:rPr>
              <a:t>[1], [2]</a:t>
            </a:r>
          </a:p>
          <a:p>
            <a:pPr marL="342900" indent="-342900" eaLnBrk="0" fontAlgn="base" hangingPunct="0">
              <a:spcBef>
                <a:spcPct val="0"/>
              </a:spcBef>
              <a:spcAft>
                <a:spcPct val="0"/>
              </a:spcAft>
              <a:buClrTx/>
              <a:buSzTx/>
            </a:pPr>
            <a:r>
              <a:rPr lang="en-US" b="1" dirty="0">
                <a:latin typeface="Times New Roman" panose="02020603050405020304" pitchFamily="18" charset="0"/>
                <a:cs typeface="Times New Roman" panose="02020603050405020304" pitchFamily="18" charset="0"/>
              </a:rPr>
              <a:t>Department-wise routing</a:t>
            </a:r>
            <a:r>
              <a:rPr lang="en-US" dirty="0">
                <a:latin typeface="Times New Roman" panose="02020603050405020304" pitchFamily="18" charset="0"/>
                <a:cs typeface="Times New Roman" panose="02020603050405020304" pitchFamily="18" charset="0"/>
              </a:rPr>
              <a:t> enables </a:t>
            </a:r>
            <a:r>
              <a:rPr lang="en-US" b="1" dirty="0">
                <a:latin typeface="Times New Roman" panose="02020603050405020304" pitchFamily="18" charset="0"/>
                <a:cs typeface="Times New Roman" panose="02020603050405020304" pitchFamily="18" charset="0"/>
              </a:rPr>
              <a:t>policy-level insights and faster action</a:t>
            </a:r>
            <a:r>
              <a:rPr lang="en-US" dirty="0">
                <a:latin typeface="Times New Roman" panose="02020603050405020304" pitchFamily="18" charset="0"/>
                <a:cs typeface="Times New Roman" panose="02020603050405020304" pitchFamily="18" charset="0"/>
              </a:rPr>
              <a:t> by concerned authorities[4], [6]</a:t>
            </a:r>
          </a:p>
          <a:p>
            <a:pPr marL="342900" indent="-342900" eaLnBrk="0" fontAlgn="base" hangingPunct="0">
              <a:spcBef>
                <a:spcPct val="0"/>
              </a:spcBef>
              <a:spcAft>
                <a:spcPct val="0"/>
              </a:spcAft>
              <a:buClrTx/>
              <a:buSzTx/>
            </a:pPr>
            <a:r>
              <a:rPr lang="en-US" b="1" dirty="0">
                <a:latin typeface="Times New Roman" panose="02020603050405020304" pitchFamily="18" charset="0"/>
                <a:cs typeface="Times New Roman" panose="02020603050405020304" pitchFamily="18" charset="0"/>
              </a:rPr>
              <a:t>Real-time negative sentiment alerts</a:t>
            </a:r>
            <a:r>
              <a:rPr lang="en-US" dirty="0">
                <a:latin typeface="Times New Roman" panose="02020603050405020304" pitchFamily="18" charset="0"/>
                <a:cs typeface="Times New Roman" panose="02020603050405020304" pitchFamily="18" charset="0"/>
              </a:rPr>
              <a:t> support urgent response to critical public issues[4]</a:t>
            </a:r>
          </a:p>
          <a:p>
            <a:pPr marL="342900" indent="-342900" eaLnBrk="0" fontAlgn="base" hangingPunct="0">
              <a:spcBef>
                <a:spcPct val="0"/>
              </a:spcBef>
              <a:spcAft>
                <a:spcPct val="0"/>
              </a:spcAft>
              <a:buClrTx/>
              <a:buSzTx/>
            </a:pPr>
            <a:r>
              <a:rPr lang="en-US" b="1" dirty="0">
                <a:latin typeface="Times New Roman" panose="02020603050405020304" pitchFamily="18" charset="0"/>
                <a:cs typeface="Times New Roman" panose="02020603050405020304" pitchFamily="18" charset="0"/>
              </a:rPr>
              <a:t>Multilingual capability design</a:t>
            </a:r>
            <a:r>
              <a:rPr lang="en-US" dirty="0">
                <a:latin typeface="Times New Roman" panose="02020603050405020304" pitchFamily="18" charset="0"/>
                <a:cs typeface="Times New Roman" panose="02020603050405020304" pitchFamily="18" charset="0"/>
              </a:rPr>
              <a:t> for handling diverse regional news content across India[14]</a:t>
            </a:r>
          </a:p>
          <a:p>
            <a:pPr marL="342900" indent="-342900" eaLnBrk="0" fontAlgn="base" hangingPunct="0">
              <a:spcBef>
                <a:spcPct val="0"/>
              </a:spcBef>
              <a:spcAft>
                <a:spcPct val="0"/>
              </a:spcAft>
              <a:buClrTx/>
              <a:buSzTx/>
            </a:pPr>
            <a:r>
              <a:rPr lang="en-US" b="1" dirty="0">
                <a:latin typeface="Times New Roman" panose="02020603050405020304" pitchFamily="18" charset="0"/>
                <a:cs typeface="Times New Roman" panose="02020603050405020304" pitchFamily="18" charset="0"/>
              </a:rPr>
              <a:t>Dashboards with workload visualization</a:t>
            </a:r>
            <a:r>
              <a:rPr lang="en-US" dirty="0">
                <a:latin typeface="Times New Roman" panose="02020603050405020304" pitchFamily="18" charset="0"/>
                <a:cs typeface="Times New Roman" panose="02020603050405020304" pitchFamily="18" charset="0"/>
              </a:rPr>
              <a:t> for government decision-making and transparency improvements[6]</a:t>
            </a: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95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1861-0BDF-E7CB-ADC0-4EA1201C71B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SDG Mapping</a:t>
            </a:r>
          </a:p>
        </p:txBody>
      </p:sp>
      <p:sp>
        <p:nvSpPr>
          <p:cNvPr id="3" name="Text Placeholder 2">
            <a:extLst>
              <a:ext uri="{FF2B5EF4-FFF2-40B4-BE49-F238E27FC236}">
                <a16:creationId xmlns:a16="http://schemas.microsoft.com/office/drawing/2014/main" id="{A1F40950-2825-E44C-6FCB-BE54F7987D19}"/>
              </a:ext>
            </a:extLst>
          </p:cNvPr>
          <p:cNvSpPr>
            <a:spLocks noGrp="1"/>
          </p:cNvSpPr>
          <p:nvPr>
            <p:ph type="body" idx="1"/>
          </p:nvPr>
        </p:nvSpPr>
        <p:spPr>
          <a:xfrm>
            <a:off x="762000" y="952500"/>
            <a:ext cx="10668000" cy="4953000"/>
          </a:xfrm>
        </p:spPr>
        <p:txBody>
          <a:bodyPr/>
          <a:lstStyle/>
          <a:p>
            <a:pPr marL="76200" indent="0">
              <a:buNone/>
            </a:pPr>
            <a:r>
              <a:rPr lang="en-US" dirty="0">
                <a:latin typeface="Times New Roman" panose="02020603050405020304" pitchFamily="18" charset="0"/>
                <a:cs typeface="Times New Roman" panose="02020603050405020304" pitchFamily="18" charset="0"/>
              </a:rPr>
              <a:t>This project contributes to the United Nations Sustainable Development Goals by improving digital governance, enhancing institutional efficiency, and enabling transparent citizen service delivery.</a:t>
            </a:r>
            <a:endParaRPr lang="en-IN" dirty="0">
              <a:latin typeface="Times New Roman" panose="02020603050405020304" pitchFamily="18" charset="0"/>
              <a:cs typeface="Times New Roman" panose="02020603050405020304" pitchFamily="18" charset="0"/>
            </a:endParaRPr>
          </a:p>
        </p:txBody>
      </p:sp>
      <p:graphicFrame>
        <p:nvGraphicFramePr>
          <p:cNvPr id="7" name="Table 6">
            <a:extLst>
              <a:ext uri="{FF2B5EF4-FFF2-40B4-BE49-F238E27FC236}">
                <a16:creationId xmlns:a16="http://schemas.microsoft.com/office/drawing/2014/main" id="{E164CAB8-C288-3D55-8478-A8F13E07BA9B}"/>
              </a:ext>
            </a:extLst>
          </p:cNvPr>
          <p:cNvGraphicFramePr>
            <a:graphicFrameLocks noGrp="1"/>
          </p:cNvGraphicFramePr>
          <p:nvPr>
            <p:extLst>
              <p:ext uri="{D42A27DB-BD31-4B8C-83A1-F6EECF244321}">
                <p14:modId xmlns:p14="http://schemas.microsoft.com/office/powerpoint/2010/main" val="4170446022"/>
              </p:ext>
            </p:extLst>
          </p:nvPr>
        </p:nvGraphicFramePr>
        <p:xfrm>
          <a:off x="947057" y="2263299"/>
          <a:ext cx="10054771" cy="3642201"/>
        </p:xfrm>
        <a:graphic>
          <a:graphicData uri="http://schemas.openxmlformats.org/drawingml/2006/table">
            <a:tbl>
              <a:tblPr>
                <a:tableStyleId>{616DA210-FB5B-4158-B5E0-FEB733F419BA}</a:tableStyleId>
              </a:tblPr>
              <a:tblGrid>
                <a:gridCol w="3292021">
                  <a:extLst>
                    <a:ext uri="{9D8B030D-6E8A-4147-A177-3AD203B41FA5}">
                      <a16:colId xmlns:a16="http://schemas.microsoft.com/office/drawing/2014/main" val="1755725901"/>
                    </a:ext>
                  </a:extLst>
                </a:gridCol>
                <a:gridCol w="3381375">
                  <a:extLst>
                    <a:ext uri="{9D8B030D-6E8A-4147-A177-3AD203B41FA5}">
                      <a16:colId xmlns:a16="http://schemas.microsoft.com/office/drawing/2014/main" val="67138558"/>
                    </a:ext>
                  </a:extLst>
                </a:gridCol>
                <a:gridCol w="3381375">
                  <a:extLst>
                    <a:ext uri="{9D8B030D-6E8A-4147-A177-3AD203B41FA5}">
                      <a16:colId xmlns:a16="http://schemas.microsoft.com/office/drawing/2014/main" val="703130519"/>
                    </a:ext>
                  </a:extLst>
                </a:gridCol>
              </a:tblGrid>
              <a:tr h="441801">
                <a:tc>
                  <a:txBody>
                    <a:bodyPr/>
                    <a:lstStyle/>
                    <a:p>
                      <a:pPr>
                        <a:buNone/>
                      </a:pPr>
                      <a:r>
                        <a:rPr lang="en-IN" sz="2200" b="1" dirty="0">
                          <a:latin typeface="Times New Roman" panose="02020603050405020304" pitchFamily="18" charset="0"/>
                          <a:cs typeface="Times New Roman" panose="02020603050405020304" pitchFamily="18" charset="0"/>
                        </a:rPr>
                        <a:t>SDG</a:t>
                      </a:r>
                    </a:p>
                  </a:txBody>
                  <a:tcPr anchor="ctr"/>
                </a:tc>
                <a:tc>
                  <a:txBody>
                    <a:bodyPr/>
                    <a:lstStyle/>
                    <a:p>
                      <a:pPr>
                        <a:buNone/>
                      </a:pPr>
                      <a:r>
                        <a:rPr lang="en-IN" sz="2200" b="1">
                          <a:latin typeface="Times New Roman" panose="02020603050405020304" pitchFamily="18" charset="0"/>
                          <a:cs typeface="Times New Roman" panose="02020603050405020304" pitchFamily="18" charset="0"/>
                        </a:rPr>
                        <a:t>Goal Focus</a:t>
                      </a:r>
                    </a:p>
                  </a:txBody>
                  <a:tcPr anchor="ctr"/>
                </a:tc>
                <a:tc>
                  <a:txBody>
                    <a:bodyPr/>
                    <a:lstStyle/>
                    <a:p>
                      <a:pPr>
                        <a:buNone/>
                      </a:pPr>
                      <a:r>
                        <a:rPr lang="en-IN" sz="2200" b="1" dirty="0">
                          <a:latin typeface="Times New Roman" panose="02020603050405020304" pitchFamily="18" charset="0"/>
                          <a:cs typeface="Times New Roman" panose="02020603050405020304" pitchFamily="18" charset="0"/>
                        </a:rPr>
                        <a:t>Project Contribution</a:t>
                      </a:r>
                    </a:p>
                  </a:txBody>
                  <a:tcPr anchor="ctr"/>
                </a:tc>
                <a:extLst>
                  <a:ext uri="{0D108BD9-81ED-4DB2-BD59-A6C34878D82A}">
                    <a16:rowId xmlns:a16="http://schemas.microsoft.com/office/drawing/2014/main" val="782089273"/>
                  </a:ext>
                </a:extLst>
              </a:tr>
              <a:tr h="834382">
                <a:tc>
                  <a:txBody>
                    <a:bodyPr/>
                    <a:lstStyle/>
                    <a:p>
                      <a:pPr>
                        <a:buNone/>
                      </a:pPr>
                      <a:r>
                        <a:rPr lang="en-IN" sz="2200" b="1" dirty="0">
                          <a:latin typeface="Times New Roman" panose="02020603050405020304" pitchFamily="18" charset="0"/>
                          <a:cs typeface="Times New Roman" panose="02020603050405020304" pitchFamily="18" charset="0"/>
                        </a:rPr>
                        <a:t>SDG 9 – Industry, Innovation &amp; Infrastructure</a:t>
                      </a:r>
                      <a:endParaRPr lang="en-IN" sz="2200" dirty="0">
                        <a:latin typeface="Times New Roman" panose="02020603050405020304" pitchFamily="18" charset="0"/>
                        <a:cs typeface="Times New Roman" panose="02020603050405020304" pitchFamily="18" charset="0"/>
                      </a:endParaRPr>
                    </a:p>
                  </a:txBody>
                  <a:tcPr anchor="ctr"/>
                </a:tc>
                <a:tc>
                  <a:txBody>
                    <a:bodyPr/>
                    <a:lstStyle/>
                    <a:p>
                      <a:pPr>
                        <a:buNone/>
                      </a:pPr>
                      <a:r>
                        <a:rPr lang="en-IN" sz="2200">
                          <a:latin typeface="Times New Roman" panose="02020603050405020304" pitchFamily="18" charset="0"/>
                          <a:cs typeface="Times New Roman" panose="02020603050405020304" pitchFamily="18" charset="0"/>
                        </a:rPr>
                        <a:t>Promote innovative digital governance</a:t>
                      </a:r>
                    </a:p>
                  </a:txBody>
                  <a:tcPr anchor="ctr"/>
                </a:tc>
                <a:tc>
                  <a:txBody>
                    <a:bodyPr/>
                    <a:lstStyle/>
                    <a:p>
                      <a:pPr>
                        <a:buNone/>
                      </a:pPr>
                      <a:r>
                        <a:rPr lang="en-US" sz="2200">
                          <a:latin typeface="Times New Roman" panose="02020603050405020304" pitchFamily="18" charset="0"/>
                          <a:cs typeface="Times New Roman" panose="02020603050405020304" pitchFamily="18" charset="0"/>
                        </a:rPr>
                        <a:t>AI-driven automation of news verification and department routing improves government infrastructure efficiency</a:t>
                      </a:r>
                    </a:p>
                  </a:txBody>
                  <a:tcPr anchor="ctr"/>
                </a:tc>
                <a:extLst>
                  <a:ext uri="{0D108BD9-81ED-4DB2-BD59-A6C34878D82A}">
                    <a16:rowId xmlns:a16="http://schemas.microsoft.com/office/drawing/2014/main" val="9966039"/>
                  </a:ext>
                </a:extLst>
              </a:tr>
              <a:tr h="834382">
                <a:tc>
                  <a:txBody>
                    <a:bodyPr/>
                    <a:lstStyle/>
                    <a:p>
                      <a:pPr>
                        <a:buNone/>
                      </a:pPr>
                      <a:r>
                        <a:rPr lang="en-US" sz="2200" b="1">
                          <a:latin typeface="Times New Roman" panose="02020603050405020304" pitchFamily="18" charset="0"/>
                          <a:cs typeface="Times New Roman" panose="02020603050405020304" pitchFamily="18" charset="0"/>
                        </a:rPr>
                        <a:t>SDG 16 – Peace, Justice &amp; Strong Institutions</a:t>
                      </a:r>
                      <a:endParaRPr lang="en-US" sz="2200">
                        <a:latin typeface="Times New Roman" panose="02020603050405020304" pitchFamily="18" charset="0"/>
                        <a:cs typeface="Times New Roman" panose="02020603050405020304" pitchFamily="18" charset="0"/>
                      </a:endParaRPr>
                    </a:p>
                  </a:txBody>
                  <a:tcPr anchor="ctr"/>
                </a:tc>
                <a:tc>
                  <a:txBody>
                    <a:bodyPr/>
                    <a:lstStyle/>
                    <a:p>
                      <a:pPr>
                        <a:buNone/>
                      </a:pPr>
                      <a:r>
                        <a:rPr lang="en-US" sz="2200">
                          <a:latin typeface="Times New Roman" panose="02020603050405020304" pitchFamily="18" charset="0"/>
                          <a:cs typeface="Times New Roman" panose="02020603050405020304" pitchFamily="18" charset="0"/>
                        </a:rPr>
                        <a:t>Enhance transparency &amp; accountability in public services</a:t>
                      </a:r>
                    </a:p>
                  </a:txBody>
                  <a:tcPr anchor="ctr"/>
                </a:tc>
                <a:tc>
                  <a:txBody>
                    <a:bodyPr/>
                    <a:lstStyle/>
                    <a:p>
                      <a:pPr>
                        <a:buNone/>
                      </a:pPr>
                      <a:r>
                        <a:rPr lang="en-US" sz="2200" dirty="0">
                          <a:latin typeface="Times New Roman" panose="02020603050405020304" pitchFamily="18" charset="0"/>
                          <a:cs typeface="Times New Roman" panose="02020603050405020304" pitchFamily="18" charset="0"/>
                        </a:rPr>
                        <a:t>System enables faster action on citizen issues, verification logs, and fair governance support</a:t>
                      </a:r>
                    </a:p>
                  </a:txBody>
                  <a:tcPr anchor="ctr"/>
                </a:tc>
                <a:extLst>
                  <a:ext uri="{0D108BD9-81ED-4DB2-BD59-A6C34878D82A}">
                    <a16:rowId xmlns:a16="http://schemas.microsoft.com/office/drawing/2014/main" val="486620030"/>
                  </a:ext>
                </a:extLst>
              </a:tr>
            </a:tbl>
          </a:graphicData>
        </a:graphic>
      </p:graphicFrame>
    </p:spTree>
    <p:extLst>
      <p:ext uri="{BB962C8B-B14F-4D97-AF65-F5344CB8AC3E}">
        <p14:creationId xmlns:p14="http://schemas.microsoft.com/office/powerpoint/2010/main" val="8825524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B15C-9881-3EB3-03C1-C9FC811AA22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Future Directions</a:t>
            </a:r>
          </a:p>
        </p:txBody>
      </p:sp>
      <p:sp>
        <p:nvSpPr>
          <p:cNvPr id="3" name="Text Placeholder 2">
            <a:extLst>
              <a:ext uri="{FF2B5EF4-FFF2-40B4-BE49-F238E27FC236}">
                <a16:creationId xmlns:a16="http://schemas.microsoft.com/office/drawing/2014/main" id="{186E37FB-4DBD-FCA0-8E05-F60FE59FA39A}"/>
              </a:ext>
            </a:extLst>
          </p:cNvPr>
          <p:cNvSpPr>
            <a:spLocks noGrp="1"/>
          </p:cNvSpPr>
          <p:nvPr>
            <p:ph type="body" idx="1"/>
          </p:nvPr>
        </p:nvSpPr>
        <p:spPr/>
        <p:txBody>
          <a:bodyPr>
            <a:normAutofit/>
          </a:bodyPr>
          <a:lstStyle/>
          <a:p>
            <a:r>
              <a:rPr lang="en-US" b="1" dirty="0">
                <a:latin typeface="Times New Roman" panose="02020603050405020304" pitchFamily="18" charset="0"/>
                <a:cs typeface="Times New Roman" panose="02020603050405020304" pitchFamily="18" charset="0"/>
              </a:rPr>
              <a:t>Multilingual NLP expansion</a:t>
            </a:r>
            <a:r>
              <a:rPr lang="en-US" dirty="0">
                <a:latin typeface="Times New Roman" panose="02020603050405020304" pitchFamily="18" charset="0"/>
                <a:cs typeface="Times New Roman" panose="02020603050405020304" pitchFamily="18" charset="0"/>
              </a:rPr>
              <a:t> to support major Indian regional languages for wider accessibility[14]</a:t>
            </a:r>
          </a:p>
          <a:p>
            <a:r>
              <a:rPr lang="en-US" b="1" dirty="0">
                <a:latin typeface="Times New Roman" panose="02020603050405020304" pitchFamily="18" charset="0"/>
                <a:cs typeface="Times New Roman" panose="02020603050405020304" pitchFamily="18" charset="0"/>
              </a:rPr>
              <a:t>Advanced transformer-based models</a:t>
            </a:r>
            <a:r>
              <a:rPr lang="en-US" dirty="0">
                <a:latin typeface="Times New Roman" panose="02020603050405020304" pitchFamily="18" charset="0"/>
                <a:cs typeface="Times New Roman" panose="02020603050405020304" pitchFamily="18" charset="0"/>
              </a:rPr>
              <a:t> (BERT/mBERT) for improved sentiment accuracy and sarcasm handling[14]</a:t>
            </a:r>
          </a:p>
          <a:p>
            <a:r>
              <a:rPr lang="en-US" b="1" dirty="0">
                <a:latin typeface="Times New Roman" panose="02020603050405020304" pitchFamily="18" charset="0"/>
                <a:cs typeface="Times New Roman" panose="02020603050405020304" pitchFamily="18" charset="0"/>
              </a:rPr>
              <a:t>Real-time alert notifications</a:t>
            </a:r>
            <a:r>
              <a:rPr lang="en-US" dirty="0">
                <a:latin typeface="Times New Roman" panose="02020603050405020304" pitchFamily="18" charset="0"/>
                <a:cs typeface="Times New Roman" panose="02020603050405020304" pitchFamily="18" charset="0"/>
              </a:rPr>
              <a:t> to concerned departments for high-risk or negative news[4]</a:t>
            </a:r>
          </a:p>
          <a:p>
            <a:r>
              <a:rPr lang="en-US" b="1" dirty="0">
                <a:latin typeface="Times New Roman" panose="02020603050405020304" pitchFamily="18" charset="0"/>
                <a:cs typeface="Times New Roman" panose="02020603050405020304" pitchFamily="18" charset="0"/>
              </a:rPr>
              <a:t>Automated dataset enrichment</a:t>
            </a:r>
            <a:r>
              <a:rPr lang="en-US" dirty="0">
                <a:latin typeface="Times New Roman" panose="02020603050405020304" pitchFamily="18" charset="0"/>
                <a:cs typeface="Times New Roman" panose="02020603050405020304" pitchFamily="18" charset="0"/>
              </a:rPr>
              <a:t> using keyword extraction and topic modeling[19]</a:t>
            </a:r>
          </a:p>
          <a:p>
            <a:r>
              <a:rPr lang="en-US" b="1" dirty="0">
                <a:latin typeface="Times New Roman" panose="02020603050405020304" pitchFamily="18" charset="0"/>
                <a:cs typeface="Times New Roman" panose="02020603050405020304" pitchFamily="18" charset="0"/>
              </a:rPr>
              <a:t>Government API integration</a:t>
            </a:r>
            <a:r>
              <a:rPr lang="en-US" dirty="0">
                <a:latin typeface="Times New Roman" panose="02020603050405020304" pitchFamily="18" charset="0"/>
                <a:cs typeface="Times New Roman" panose="02020603050405020304" pitchFamily="18" charset="0"/>
              </a:rPr>
              <a:t> for automated grievance ticket generation</a:t>
            </a:r>
          </a:p>
          <a:p>
            <a:r>
              <a:rPr lang="en-US" b="1" dirty="0">
                <a:latin typeface="Times New Roman" panose="02020603050405020304" pitchFamily="18" charset="0"/>
                <a:cs typeface="Times New Roman" panose="02020603050405020304" pitchFamily="18" charset="0"/>
              </a:rPr>
              <a:t>Scalable cloud deployment</a:t>
            </a:r>
            <a:r>
              <a:rPr lang="en-US" dirty="0">
                <a:latin typeface="Times New Roman" panose="02020603050405020304" pitchFamily="18" charset="0"/>
                <a:cs typeface="Times New Roman" panose="02020603050405020304" pitchFamily="18" charset="0"/>
              </a:rPr>
              <a:t> enabling national-level adoption and continuous monitoring</a:t>
            </a:r>
          </a:p>
          <a:p>
            <a:r>
              <a:rPr lang="en-US" b="1" dirty="0">
                <a:latin typeface="Times New Roman" panose="02020603050405020304" pitchFamily="18" charset="0"/>
                <a:cs typeface="Times New Roman" panose="02020603050405020304" pitchFamily="18" charset="0"/>
              </a:rPr>
              <a:t>Mobile interface</a:t>
            </a:r>
            <a:r>
              <a:rPr lang="en-US" dirty="0">
                <a:latin typeface="Times New Roman" panose="02020603050405020304" pitchFamily="18" charset="0"/>
                <a:cs typeface="Times New Roman" panose="02020603050405020304" pitchFamily="18" charset="0"/>
              </a:rPr>
              <a:t> for faster field reporting and verification</a:t>
            </a:r>
          </a:p>
          <a:p>
            <a:pPr marL="76200" indent="0">
              <a:buNone/>
            </a:pPr>
            <a:endParaRPr lang="en-IN" dirty="0"/>
          </a:p>
        </p:txBody>
      </p:sp>
    </p:spTree>
    <p:extLst>
      <p:ext uri="{BB962C8B-B14F-4D97-AF65-F5344CB8AC3E}">
        <p14:creationId xmlns:p14="http://schemas.microsoft.com/office/powerpoint/2010/main" val="10700854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E918E-93B3-BC22-A9E4-703D8A60B8C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References</a:t>
            </a:r>
          </a:p>
        </p:txBody>
      </p:sp>
      <p:sp>
        <p:nvSpPr>
          <p:cNvPr id="3" name="Text Placeholder 2">
            <a:extLst>
              <a:ext uri="{FF2B5EF4-FFF2-40B4-BE49-F238E27FC236}">
                <a16:creationId xmlns:a16="http://schemas.microsoft.com/office/drawing/2014/main" id="{FF9D3749-46FA-8BB3-7474-AD4C31C34ABC}"/>
              </a:ext>
            </a:extLst>
          </p:cNvPr>
          <p:cNvSpPr>
            <a:spLocks noGrp="1"/>
          </p:cNvSpPr>
          <p:nvPr>
            <p:ph type="body" idx="1"/>
          </p:nvPr>
        </p:nvSpPr>
        <p:spPr>
          <a:xfrm>
            <a:off x="812800" y="1099457"/>
            <a:ext cx="10668000" cy="4996544"/>
          </a:xfrm>
        </p:spPr>
        <p:txBody>
          <a:bodyPr>
            <a:normAutofit fontScale="92500" lnSpcReduction="20000"/>
          </a:bodyPr>
          <a:lstStyle/>
          <a:p>
            <a:pPr marL="76200" indent="0">
              <a:buNone/>
            </a:pPr>
            <a:r>
              <a:rPr lang="en-US" dirty="0">
                <a:latin typeface="Times New Roman" panose="02020603050405020304" pitchFamily="18" charset="0"/>
                <a:cs typeface="Times New Roman" panose="02020603050405020304" pitchFamily="18" charset="0"/>
              </a:rPr>
              <a:t>[1] A. Corallo </a:t>
            </a:r>
            <a:r>
              <a:rPr lang="en-US" i="1" dirty="0">
                <a:latin typeface="Times New Roman" panose="02020603050405020304" pitchFamily="18" charset="0"/>
                <a:cs typeface="Times New Roman" panose="02020603050405020304" pitchFamily="18" charset="0"/>
              </a:rPr>
              <a:t>et al.</a:t>
            </a:r>
            <a:r>
              <a:rPr lang="en-US" dirty="0">
                <a:latin typeface="Times New Roman" panose="02020603050405020304" pitchFamily="18" charset="0"/>
                <a:cs typeface="Times New Roman" panose="02020603050405020304" pitchFamily="18" charset="0"/>
              </a:rPr>
              <a:t>, "Sentiment Analysis for Government: An Optimized Approach," in </a:t>
            </a:r>
            <a:r>
              <a:rPr lang="en-US" i="1" dirty="0">
                <a:latin typeface="Times New Roman" panose="02020603050405020304" pitchFamily="18" charset="0"/>
                <a:cs typeface="Times New Roman" panose="02020603050405020304" pitchFamily="18" charset="0"/>
              </a:rPr>
              <a:t>Machine Learning and Data Mining in Pattern Recognition. MLDM 2015. Lecture Notes in Computer Science</a:t>
            </a:r>
            <a:r>
              <a:rPr lang="en-US" dirty="0">
                <a:latin typeface="Times New Roman" panose="02020603050405020304" pitchFamily="18" charset="0"/>
                <a:cs typeface="Times New Roman" panose="02020603050405020304" pitchFamily="18" charset="0"/>
              </a:rPr>
              <a:t>, P. Perner, Ed. Cham: Springer, 2015, vol. 9166, pp. 79–90. doi: </a:t>
            </a:r>
            <a:r>
              <a:rPr lang="en-US" b="1" u="sng"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10.1007/978-3-319-21024-7_7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[2] S. Leelavathy and M. Nithya, "Public opinion mining using natural language processing technique for improvisation towards smart city," </a:t>
            </a:r>
            <a:r>
              <a:rPr lang="en-US" i="1" dirty="0">
                <a:latin typeface="Times New Roman" panose="02020603050405020304" pitchFamily="18" charset="0"/>
                <a:cs typeface="Times New Roman" panose="02020603050405020304" pitchFamily="18" charset="0"/>
              </a:rPr>
              <a:t>Int. J. Speech Technol.</a:t>
            </a:r>
            <a:r>
              <a:rPr lang="en-US" dirty="0">
                <a:latin typeface="Times New Roman" panose="02020603050405020304" pitchFamily="18" charset="0"/>
                <a:cs typeface="Times New Roman" panose="02020603050405020304" pitchFamily="18" charset="0"/>
              </a:rPr>
              <a:t>, vol. 23, pp. 83–91, Nov. 2020. doi: </a:t>
            </a:r>
            <a:r>
              <a:rPr lang="en-US" b="1" u="sng"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10.1007/s10772-020-09766-z</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[3] J. W. Creswell and J. D. Creswell, "Research Design: Qualitative, Quantitative, and Mixed Methods Approaches, 5th Edition," </a:t>
            </a:r>
            <a:r>
              <a:rPr lang="en-US" i="1" dirty="0">
                <a:latin typeface="Times New Roman" panose="02020603050405020304" pitchFamily="18" charset="0"/>
                <a:cs typeface="Times New Roman" panose="02020603050405020304" pitchFamily="18" charset="0"/>
              </a:rPr>
              <a:t>J. Educ. Meas.</a:t>
            </a:r>
            <a:r>
              <a:rPr lang="en-US" dirty="0">
                <a:latin typeface="Times New Roman" panose="02020603050405020304" pitchFamily="18" charset="0"/>
                <a:cs typeface="Times New Roman" panose="02020603050405020304" pitchFamily="18" charset="0"/>
              </a:rPr>
              <a:t>, vol. 59, no. 2, pp. 248–251, 2022. doi: </a:t>
            </a:r>
            <a:r>
              <a:rPr lang="en-US" b="1" u="sng"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10.1080/15424065.2022.2046231</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[4] W. Kimberlee </a:t>
            </a:r>
            <a:r>
              <a:rPr lang="en-US" i="1" dirty="0">
                <a:latin typeface="Times New Roman" panose="02020603050405020304" pitchFamily="18" charset="0"/>
                <a:cs typeface="Times New Roman" panose="02020603050405020304" pitchFamily="18" charset="0"/>
              </a:rPr>
              <a:t>et al.</a:t>
            </a:r>
            <a:r>
              <a:rPr lang="en-US" dirty="0">
                <a:latin typeface="Times New Roman" panose="02020603050405020304" pitchFamily="18" charset="0"/>
                <a:cs typeface="Times New Roman" panose="02020603050405020304" pitchFamily="18" charset="0"/>
              </a:rPr>
              <a:t>, "Automated decision-making in NSW: Mapping and analysis of the use of ADM systems by state and local governments," </a:t>
            </a:r>
            <a:r>
              <a:rPr lang="en-US" i="1" dirty="0">
                <a:latin typeface="Times New Roman" panose="02020603050405020304" pitchFamily="18" charset="0"/>
                <a:cs typeface="Times New Roman" panose="02020603050405020304" pitchFamily="18" charset="0"/>
              </a:rPr>
              <a:t>Aust. J. Public Adm.</a:t>
            </a:r>
            <a:r>
              <a:rPr lang="en-US" dirty="0">
                <a:latin typeface="Times New Roman" panose="02020603050405020304" pitchFamily="18" charset="0"/>
                <a:cs typeface="Times New Roman" panose="02020603050405020304" pitchFamily="18" charset="0"/>
              </a:rPr>
              <a:t>, vol. 83, no. 1, pp. 49–67, Mar. 2024. doi: </a:t>
            </a:r>
            <a:r>
              <a:rPr lang="en-US" b="1" u="sng"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10.60836/40eb-we52</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[5] G. Chandrasekaran and J. Hemanth, "Deep Learning and TextBlob Based Sentiment Analysis for Coronavirus (COVID-19) Using Twitter Data," </a:t>
            </a:r>
            <a:r>
              <a:rPr lang="en-US" i="1" dirty="0">
                <a:latin typeface="Times New Roman" panose="02020603050405020304" pitchFamily="18" charset="0"/>
                <a:cs typeface="Times New Roman" panose="02020603050405020304" pitchFamily="18" charset="0"/>
              </a:rPr>
              <a:t>Int. J. Artif. Intell. Tools</a:t>
            </a:r>
            <a:r>
              <a:rPr lang="en-US" dirty="0">
                <a:latin typeface="Times New Roman" panose="02020603050405020304" pitchFamily="18" charset="0"/>
                <a:cs typeface="Times New Roman" panose="02020603050405020304" pitchFamily="18" charset="0"/>
              </a:rPr>
              <a:t>, vol. 31, no. 1, p. 2250011, 2022. doi: </a:t>
            </a:r>
            <a:r>
              <a:rPr lang="en-US" b="1" u="sng"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10.1142/S0218213022500117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endParaRPr lang="en-IN" dirty="0"/>
          </a:p>
        </p:txBody>
      </p:sp>
    </p:spTree>
    <p:extLst>
      <p:ext uri="{BB962C8B-B14F-4D97-AF65-F5344CB8AC3E}">
        <p14:creationId xmlns:p14="http://schemas.microsoft.com/office/powerpoint/2010/main" val="33476488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5C5C1-470F-B627-35B0-B2F82B77937B}"/>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References</a:t>
            </a:r>
          </a:p>
        </p:txBody>
      </p:sp>
      <p:sp>
        <p:nvSpPr>
          <p:cNvPr id="3" name="Text Placeholder 2">
            <a:extLst>
              <a:ext uri="{FF2B5EF4-FFF2-40B4-BE49-F238E27FC236}">
                <a16:creationId xmlns:a16="http://schemas.microsoft.com/office/drawing/2014/main" id="{8DE8DA3B-720C-F2D3-C0D2-0A5D198EC8CA}"/>
              </a:ext>
            </a:extLst>
          </p:cNvPr>
          <p:cNvSpPr>
            <a:spLocks noGrp="1"/>
          </p:cNvSpPr>
          <p:nvPr>
            <p:ph type="body" idx="1"/>
          </p:nvPr>
        </p:nvSpPr>
        <p:spPr>
          <a:xfrm>
            <a:off x="812800" y="1055916"/>
            <a:ext cx="10668000" cy="4953000"/>
          </a:xfrm>
        </p:spPr>
        <p:txBody>
          <a:bodyPr>
            <a:normAutofit fontScale="92500" lnSpcReduction="10000"/>
          </a:bodyPr>
          <a:lstStyle/>
          <a:p>
            <a:pPr marL="76200" indent="0">
              <a:buNone/>
            </a:pPr>
            <a:r>
              <a:rPr lang="en-US" dirty="0">
                <a:latin typeface="Times New Roman" panose="02020603050405020304" pitchFamily="18" charset="0"/>
                <a:cs typeface="Times New Roman" panose="02020603050405020304" pitchFamily="18" charset="0"/>
              </a:rPr>
              <a:t>[6] R. A. Vila, E. Estevez, and P. R. Fillottrani, "The design and use of dashboards for driving decision-making in the public sector," in </a:t>
            </a:r>
            <a:r>
              <a:rPr lang="en-US" i="1" dirty="0">
                <a:latin typeface="Times New Roman" panose="02020603050405020304" pitchFamily="18" charset="0"/>
                <a:cs typeface="Times New Roman" panose="02020603050405020304" pitchFamily="18" charset="0"/>
              </a:rPr>
              <a:t>Proc. 19th Annu. Int. Conf. Digit. Gov. Res.</a:t>
            </a:r>
            <a:r>
              <a:rPr lang="en-US" dirty="0">
                <a:latin typeface="Times New Roman" panose="02020603050405020304" pitchFamily="18" charset="0"/>
                <a:cs typeface="Times New Roman" panose="02020603050405020304" pitchFamily="18" charset="0"/>
              </a:rPr>
              <a:t>, New York, NY, USA: ACM, 2018, pp. 31–40. doi: </a:t>
            </a:r>
            <a:r>
              <a:rPr lang="en-US" b="1" u="sng"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10.1145/3209415.3209467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[7] J. H. Ward, Jr., and P. R. Sarle, "Algorithms for Clustering Data," </a:t>
            </a:r>
            <a:r>
              <a:rPr lang="en-US" i="1" dirty="0">
                <a:latin typeface="Times New Roman" panose="02020603050405020304" pitchFamily="18" charset="0"/>
                <a:cs typeface="Times New Roman" panose="02020603050405020304" pitchFamily="18" charset="0"/>
              </a:rPr>
              <a:t>Technometrics</a:t>
            </a:r>
            <a:r>
              <a:rPr lang="en-US" dirty="0">
                <a:latin typeface="Times New Roman" panose="02020603050405020304" pitchFamily="18" charset="0"/>
                <a:cs typeface="Times New Roman" panose="02020603050405020304" pitchFamily="18" charset="0"/>
              </a:rPr>
              <a:t>, vol. 32, no. 2, pp. 227–229, 1990. doi: </a:t>
            </a:r>
            <a:r>
              <a:rPr lang="en-US" b="1" u="sng"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10.1080/00401706.1990.10484648</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[8] T. Joachims, "Text categorization by machine learning," </a:t>
            </a:r>
            <a:r>
              <a:rPr lang="en-US" i="1" dirty="0">
                <a:latin typeface="Times New Roman" panose="02020603050405020304" pitchFamily="18" charset="0"/>
                <a:cs typeface="Times New Roman" panose="02020603050405020304" pitchFamily="18" charset="0"/>
              </a:rPr>
              <a:t>ACM Comput. Surv.</a:t>
            </a:r>
            <a:r>
              <a:rPr lang="en-US" dirty="0">
                <a:latin typeface="Times New Roman" panose="02020603050405020304" pitchFamily="18" charset="0"/>
                <a:cs typeface="Times New Roman" panose="02020603050405020304" pitchFamily="18" charset="0"/>
              </a:rPr>
              <a:t>, vol. 34, no. 2, pp. 164–197, Jun. 2002. doi: </a:t>
            </a:r>
            <a:r>
              <a:rPr lang="en-US" b="1" u="sng"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10.1145/508445.508447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[9] A. M. Aubaid, "A Rule-Based Approach to Embedding Techniques for Text Document Classification," </a:t>
            </a:r>
            <a:r>
              <a:rPr lang="en-US" i="1" dirty="0">
                <a:latin typeface="Times New Roman" panose="02020603050405020304" pitchFamily="18" charset="0"/>
                <a:cs typeface="Times New Roman" panose="02020603050405020304" pitchFamily="18" charset="0"/>
              </a:rPr>
              <a:t>Appl. Sci.</a:t>
            </a:r>
            <a:r>
              <a:rPr lang="en-US" dirty="0">
                <a:latin typeface="Times New Roman" panose="02020603050405020304" pitchFamily="18" charset="0"/>
                <a:cs typeface="Times New Roman" panose="02020603050405020304" pitchFamily="18" charset="0"/>
              </a:rPr>
              <a:t>, vol. 10, no. 11, p. 4009, 2020. doi: </a:t>
            </a:r>
            <a:r>
              <a:rPr lang="en-US" b="1" u="sng"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10.3390/app10114009</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[10] U. Patkar </a:t>
            </a:r>
            <a:r>
              <a:rPr lang="en-US" i="1" dirty="0">
                <a:latin typeface="Times New Roman" panose="02020603050405020304" pitchFamily="18" charset="0"/>
                <a:cs typeface="Times New Roman" panose="02020603050405020304" pitchFamily="18" charset="0"/>
              </a:rPr>
              <a:t>et al.</a:t>
            </a:r>
            <a:r>
              <a:rPr lang="en-US" dirty="0">
                <a:latin typeface="Times New Roman" panose="02020603050405020304" pitchFamily="18" charset="0"/>
                <a:cs typeface="Times New Roman" panose="02020603050405020304" pitchFamily="18" charset="0"/>
              </a:rPr>
              <a:t>, "PYTHON FOR WEB DEVELOPMENT," </a:t>
            </a:r>
            <a:r>
              <a:rPr lang="en-US" i="1" dirty="0">
                <a:latin typeface="Times New Roman" panose="02020603050405020304" pitchFamily="18" charset="0"/>
                <a:cs typeface="Times New Roman" panose="02020603050405020304" pitchFamily="18" charset="0"/>
              </a:rPr>
              <a:t>Int. J. Comput. Sci. Manag. Stud.</a:t>
            </a:r>
            <a:r>
              <a:rPr lang="en-US" dirty="0">
                <a:latin typeface="Times New Roman" panose="02020603050405020304" pitchFamily="18" charset="0"/>
                <a:cs typeface="Times New Roman" panose="02020603050405020304" pitchFamily="18" charset="0"/>
              </a:rPr>
              <a:t>, vol. 11, no. 4, pp. 36–48, Apr. 2022. doi: </a:t>
            </a:r>
            <a:r>
              <a:rPr lang="en-US" b="1" u="sng"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10.47760/ijcsmc.2022.v11i04.006</a:t>
            </a:r>
            <a:r>
              <a:rPr lang="en-US" dirty="0">
                <a:solidFill>
                  <a:schemeClr val="tx1"/>
                </a:solidFill>
                <a:latin typeface="Times New Roman" panose="02020603050405020304" pitchFamily="18" charset="0"/>
                <a:cs typeface="Times New Roman" panose="02020603050405020304" pitchFamily="18" charset="0"/>
              </a:rPr>
              <a:t>.</a:t>
            </a:r>
          </a:p>
          <a:p>
            <a:pPr marL="76200" indent="0">
              <a:buNone/>
            </a:pPr>
            <a:r>
              <a:rPr lang="en-US" dirty="0">
                <a:latin typeface="Times New Roman" panose="02020603050405020304" pitchFamily="18" charset="0"/>
                <a:cs typeface="Times New Roman" panose="02020603050405020304" pitchFamily="18" charset="0"/>
              </a:rPr>
              <a:t>[11] K. Adnan and R. Akbar, "Limitations of information extraction methods and techniques for heterogeneous unstructured big data," </a:t>
            </a:r>
            <a:r>
              <a:rPr lang="en-US" i="1" dirty="0">
                <a:latin typeface="Times New Roman" panose="02020603050405020304" pitchFamily="18" charset="0"/>
                <a:cs typeface="Times New Roman" panose="02020603050405020304" pitchFamily="18" charset="0"/>
              </a:rPr>
              <a:t>Inf. Technol. Control</a:t>
            </a:r>
            <a:r>
              <a:rPr lang="en-US" dirty="0">
                <a:latin typeface="Times New Roman" panose="02020603050405020304" pitchFamily="18" charset="0"/>
                <a:cs typeface="Times New Roman" panose="02020603050405020304" pitchFamily="18" charset="0"/>
              </a:rPr>
              <a:t>, vol. 49, no. 1, pp. 153–166, 2020. doi: </a:t>
            </a:r>
            <a:r>
              <a:rPr lang="en-US" b="1" u="sng"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10.1177/1847979019890117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9786999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AE091-385D-FB37-8F7C-8068702BE95D}"/>
              </a:ext>
            </a:extLst>
          </p:cNvPr>
          <p:cNvSpPr>
            <a:spLocks noGrp="1"/>
          </p:cNvSpPr>
          <p:nvPr>
            <p:ph type="title"/>
          </p:nvPr>
        </p:nvSpPr>
        <p:spPr/>
        <p:txBody>
          <a:bodyPr/>
          <a:lstStyle/>
          <a:p>
            <a:r>
              <a:rPr lang="en-IN" dirty="0">
                <a:latin typeface="Cambria" panose="02040503050406030204" pitchFamily="18" charset="0"/>
                <a:ea typeface="Cambria" panose="02040503050406030204" pitchFamily="18" charset="0"/>
              </a:rPr>
              <a:t>References</a:t>
            </a:r>
          </a:p>
        </p:txBody>
      </p:sp>
      <p:sp>
        <p:nvSpPr>
          <p:cNvPr id="3" name="Text Placeholder 2">
            <a:extLst>
              <a:ext uri="{FF2B5EF4-FFF2-40B4-BE49-F238E27FC236}">
                <a16:creationId xmlns:a16="http://schemas.microsoft.com/office/drawing/2014/main" id="{122AF8C1-2994-1137-5D0A-AE91E1832E04}"/>
              </a:ext>
            </a:extLst>
          </p:cNvPr>
          <p:cNvSpPr>
            <a:spLocks noGrp="1"/>
          </p:cNvSpPr>
          <p:nvPr>
            <p:ph type="body" idx="1"/>
          </p:nvPr>
        </p:nvSpPr>
        <p:spPr>
          <a:xfrm>
            <a:off x="812800" y="1208313"/>
            <a:ext cx="10668000" cy="4887687"/>
          </a:xfrm>
        </p:spPr>
        <p:txBody>
          <a:bodyPr>
            <a:noAutofit/>
          </a:bodyPr>
          <a:lstStyle/>
          <a:p>
            <a:pPr marL="76200" indent="0">
              <a:buNone/>
            </a:pPr>
            <a:r>
              <a:rPr lang="en-US" sz="2200" dirty="0">
                <a:latin typeface="Times New Roman" panose="02020603050405020304" pitchFamily="18" charset="0"/>
                <a:cs typeface="Times New Roman" panose="02020603050405020304" pitchFamily="18" charset="0"/>
              </a:rPr>
              <a:t>[12] J. Kaur and P. K. Buttar, "STOPWORDS REMOVAL AND ITS ALGORITHMS BASED ON DIFFERENT METHODS," </a:t>
            </a:r>
            <a:r>
              <a:rPr lang="en-US" sz="2200" i="1" dirty="0">
                <a:latin typeface="Times New Roman" panose="02020603050405020304" pitchFamily="18" charset="0"/>
                <a:cs typeface="Times New Roman" panose="02020603050405020304" pitchFamily="18" charset="0"/>
              </a:rPr>
              <a:t>Int. J. Adv. Res. Comput. Sci.</a:t>
            </a:r>
            <a:r>
              <a:rPr lang="en-US" sz="2200" dirty="0">
                <a:latin typeface="Times New Roman" panose="02020603050405020304" pitchFamily="18" charset="0"/>
                <a:cs typeface="Times New Roman" panose="02020603050405020304" pitchFamily="18" charset="0"/>
              </a:rPr>
              <a:t>, vol. 9, no. 5, pp. 81–86, Sep./Oct. 2018. doi: </a:t>
            </a:r>
            <a:r>
              <a:rPr lang="en-US" sz="2200" b="1" u="sng"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10.26483/ijarcs.v9i5.6301</a:t>
            </a:r>
            <a:r>
              <a:rPr lang="en-US" sz="2200" dirty="0">
                <a:solidFill>
                  <a:schemeClr val="tx1"/>
                </a:solidFill>
                <a:latin typeface="Times New Roman" panose="02020603050405020304" pitchFamily="18" charset="0"/>
                <a:cs typeface="Times New Roman" panose="02020603050405020304" pitchFamily="18" charset="0"/>
              </a:rPr>
              <a:t>.</a:t>
            </a:r>
            <a:endParaRPr lang="en-IN" sz="2200" dirty="0">
              <a:solidFill>
                <a:schemeClr val="tx1"/>
              </a:solidFill>
              <a:latin typeface="Times New Roman" panose="02020603050405020304" pitchFamily="18" charset="0"/>
              <a:cs typeface="Times New Roman" panose="02020603050405020304" pitchFamily="18" charset="0"/>
            </a:endParaRPr>
          </a:p>
          <a:p>
            <a:pPr marL="76200" indent="0">
              <a:buNone/>
            </a:pPr>
            <a:r>
              <a:rPr lang="en-US" sz="2200" dirty="0">
                <a:latin typeface="Times New Roman" panose="02020603050405020304" pitchFamily="18" charset="0"/>
                <a:cs typeface="Times New Roman" panose="02020603050405020304" pitchFamily="18" charset="0"/>
              </a:rPr>
              <a:t>[13] C. Neudecker </a:t>
            </a:r>
            <a:r>
              <a:rPr lang="en-US" sz="2200" i="1" dirty="0">
                <a:latin typeface="Times New Roman" panose="02020603050405020304" pitchFamily="18" charset="0"/>
                <a:cs typeface="Times New Roman" panose="02020603050405020304" pitchFamily="18" charset="0"/>
              </a:rPr>
              <a:t>et al.</a:t>
            </a:r>
            <a:r>
              <a:rPr lang="en-US" sz="2200" dirty="0">
                <a:latin typeface="Times New Roman" panose="02020603050405020304" pitchFamily="18" charset="0"/>
                <a:cs typeface="Times New Roman" panose="02020603050405020304" pitchFamily="18" charset="0"/>
              </a:rPr>
              <a:t>, "A survey of OCR evaluation tools and metrics," in </a:t>
            </a:r>
            <a:r>
              <a:rPr lang="en-US" sz="2200" i="1" dirty="0">
                <a:latin typeface="Times New Roman" panose="02020603050405020304" pitchFamily="18" charset="0"/>
                <a:cs typeface="Times New Roman" panose="02020603050405020304" pitchFamily="18" charset="0"/>
              </a:rPr>
              <a:t>Proc. 2021 ACM Symp. Document Eng. (DocEng '21)</a:t>
            </a:r>
            <a:r>
              <a:rPr lang="en-US" sz="2200" dirty="0">
                <a:latin typeface="Times New Roman" panose="02020603050405020304" pitchFamily="18" charset="0"/>
                <a:cs typeface="Times New Roman" panose="02020603050405020304" pitchFamily="18" charset="0"/>
              </a:rPr>
              <a:t>, New York, NY, USA: ACM, 2021, pp. 147–156. doi: </a:t>
            </a:r>
            <a:r>
              <a:rPr lang="en-US" sz="2200" b="1" u="sng"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10.1145/3476887.3476888</a:t>
            </a:r>
            <a:r>
              <a:rPr lang="en-US" sz="2200" dirty="0">
                <a:solidFill>
                  <a:schemeClr val="tx1"/>
                </a:solidFill>
                <a:latin typeface="Times New Roman" panose="02020603050405020304" pitchFamily="18" charset="0"/>
                <a:cs typeface="Times New Roman" panose="02020603050405020304" pitchFamily="18" charset="0"/>
              </a:rPr>
              <a:t>.</a:t>
            </a:r>
            <a:endParaRPr lang="en-IN" sz="2200" dirty="0">
              <a:solidFill>
                <a:schemeClr val="tx1"/>
              </a:solidFill>
              <a:latin typeface="Times New Roman" panose="02020603050405020304" pitchFamily="18" charset="0"/>
              <a:cs typeface="Times New Roman" panose="02020603050405020304" pitchFamily="18" charset="0"/>
            </a:endParaRPr>
          </a:p>
          <a:p>
            <a:pPr marL="76200" indent="0">
              <a:buNone/>
            </a:pPr>
            <a:r>
              <a:rPr lang="en-US" sz="2200" dirty="0">
                <a:latin typeface="Times New Roman" panose="02020603050405020304" pitchFamily="18" charset="0"/>
                <a:cs typeface="Times New Roman" panose="02020603050405020304" pitchFamily="18" charset="0"/>
              </a:rPr>
              <a:t>[14] M. M. Agüero-Torales, J. I. A. Salas, and A. G. López-Herrera, "Deep learning and multilingual sentiment analysis on social media data: An overview," </a:t>
            </a:r>
            <a:r>
              <a:rPr lang="en-US" sz="2200" i="1" dirty="0">
                <a:latin typeface="Times New Roman" panose="02020603050405020304" pitchFamily="18" charset="0"/>
                <a:cs typeface="Times New Roman" panose="02020603050405020304" pitchFamily="18" charset="0"/>
              </a:rPr>
              <a:t>Appl. Soft Comput.</a:t>
            </a:r>
            <a:r>
              <a:rPr lang="en-US" sz="2200" dirty="0">
                <a:latin typeface="Times New Roman" panose="02020603050405020304" pitchFamily="18" charset="0"/>
                <a:cs typeface="Times New Roman" panose="02020603050405020304" pitchFamily="18" charset="0"/>
              </a:rPr>
              <a:t>, vol. 109, p. 107373, Sep. 2021. doi: </a:t>
            </a:r>
            <a:r>
              <a:rPr lang="en-US" sz="2200" b="1" u="sng"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10.1016/j.asoc.2021.107373</a:t>
            </a:r>
            <a:r>
              <a:rPr lang="en-US" sz="2200" dirty="0">
                <a:solidFill>
                  <a:schemeClr val="tx1"/>
                </a:solidFill>
                <a:latin typeface="Times New Roman" panose="02020603050405020304" pitchFamily="18" charset="0"/>
                <a:cs typeface="Times New Roman" panose="02020603050405020304" pitchFamily="18" charset="0"/>
              </a:rPr>
              <a:t>.</a:t>
            </a:r>
            <a:endParaRPr lang="en-IN" sz="2200" dirty="0">
              <a:solidFill>
                <a:schemeClr val="tx1"/>
              </a:solidFill>
              <a:latin typeface="Times New Roman" panose="02020603050405020304" pitchFamily="18" charset="0"/>
              <a:cs typeface="Times New Roman" panose="02020603050405020304" pitchFamily="18" charset="0"/>
            </a:endParaRPr>
          </a:p>
          <a:p>
            <a:pPr marL="76200" indent="0">
              <a:buNone/>
            </a:pPr>
            <a:r>
              <a:rPr lang="en-US" sz="2200" dirty="0">
                <a:latin typeface="Times New Roman" panose="02020603050405020304" pitchFamily="18" charset="0"/>
                <a:cs typeface="Times New Roman" panose="02020603050405020304" pitchFamily="18" charset="0"/>
              </a:rPr>
              <a:t>[15] S. Kumar </a:t>
            </a:r>
            <a:r>
              <a:rPr lang="en-US" sz="2200" i="1" dirty="0">
                <a:latin typeface="Times New Roman" panose="02020603050405020304" pitchFamily="18" charset="0"/>
                <a:cs typeface="Times New Roman" panose="02020603050405020304" pitchFamily="18" charset="0"/>
              </a:rPr>
              <a:t>et al.</a:t>
            </a:r>
            <a:r>
              <a:rPr lang="en-US" sz="2200" dirty="0">
                <a:latin typeface="Times New Roman" panose="02020603050405020304" pitchFamily="18" charset="0"/>
                <a:cs typeface="Times New Roman" panose="02020603050405020304" pitchFamily="18" charset="0"/>
              </a:rPr>
              <a:t>, "Text Extraction from Images Using Tesseract," in </a:t>
            </a:r>
            <a:r>
              <a:rPr lang="en-US" sz="2200" i="1" dirty="0">
                <a:latin typeface="Times New Roman" panose="02020603050405020304" pitchFamily="18" charset="0"/>
                <a:cs typeface="Times New Roman" panose="02020603050405020304" pitchFamily="18" charset="0"/>
              </a:rPr>
              <a:t>Innovations in Computational Intelligence and Data Sciences</a:t>
            </a:r>
            <a:r>
              <a:rPr lang="en-US" sz="2200" dirty="0">
                <a:latin typeface="Times New Roman" panose="02020603050405020304" pitchFamily="18" charset="0"/>
                <a:cs typeface="Times New Roman" panose="02020603050405020304" pitchFamily="18" charset="0"/>
              </a:rPr>
              <a:t>, P. S. Rathore </a:t>
            </a:r>
            <a:r>
              <a:rPr lang="en-US" sz="2200" i="1" dirty="0">
                <a:latin typeface="Times New Roman" panose="02020603050405020304" pitchFamily="18" charset="0"/>
                <a:cs typeface="Times New Roman" panose="02020603050405020304" pitchFamily="18" charset="0"/>
              </a:rPr>
              <a:t>et al.</a:t>
            </a:r>
            <a:r>
              <a:rPr lang="en-US" sz="2200" dirty="0">
                <a:latin typeface="Times New Roman" panose="02020603050405020304" pitchFamily="18" charset="0"/>
                <a:cs typeface="Times New Roman" panose="02020603050405020304" pitchFamily="18" charset="0"/>
              </a:rPr>
              <a:t>, Eds. Hoboken, NJ, USA: Wiley, 2024, pp. 1–18. doi: </a:t>
            </a:r>
            <a:r>
              <a:rPr lang="en-US" sz="2200" b="1" u="sng"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10.1002/9781394234271.ch1</a:t>
            </a:r>
            <a:r>
              <a:rPr lang="en-US" sz="2200" dirty="0">
                <a:solidFill>
                  <a:schemeClr val="tx1"/>
                </a:solidFill>
                <a:latin typeface="Times New Roman" panose="02020603050405020304" pitchFamily="18" charset="0"/>
                <a:cs typeface="Times New Roman" panose="02020603050405020304" pitchFamily="18" charset="0"/>
              </a:rPr>
              <a:t>.</a:t>
            </a:r>
            <a:endParaRPr lang="en-IN" sz="2200" dirty="0">
              <a:solidFill>
                <a:schemeClr val="tx1"/>
              </a:solidFill>
              <a:latin typeface="Times New Roman" panose="02020603050405020304" pitchFamily="18" charset="0"/>
              <a:cs typeface="Times New Roman" panose="02020603050405020304" pitchFamily="18" charset="0"/>
            </a:endParaRPr>
          </a:p>
          <a:p>
            <a:pPr marL="76200" indent="0">
              <a:buNone/>
            </a:pPr>
            <a:endParaRPr lang="en-IN" sz="2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900185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6FDFD-30E8-E19F-40CA-45C4D953E28C}"/>
              </a:ext>
            </a:extLst>
          </p:cNvPr>
          <p:cNvSpPr>
            <a:spLocks noGrp="1"/>
          </p:cNvSpPr>
          <p:nvPr>
            <p:ph type="title"/>
          </p:nvPr>
        </p:nvSpPr>
        <p:spPr/>
        <p:txBody>
          <a:bodyPr/>
          <a:lstStyle/>
          <a:p>
            <a:r>
              <a:rPr lang="en-GB" dirty="0">
                <a:latin typeface="Cambria" panose="02040503050406030204" pitchFamily="18" charset="0"/>
                <a:ea typeface="Cambria" panose="02040503050406030204" pitchFamily="18" charset="0"/>
              </a:rPr>
              <a:t>Content</a:t>
            </a:r>
            <a:endParaRPr lang="en-IN" dirty="0"/>
          </a:p>
        </p:txBody>
      </p:sp>
      <p:sp>
        <p:nvSpPr>
          <p:cNvPr id="3" name="Text Placeholder 2">
            <a:extLst>
              <a:ext uri="{FF2B5EF4-FFF2-40B4-BE49-F238E27FC236}">
                <a16:creationId xmlns:a16="http://schemas.microsoft.com/office/drawing/2014/main" id="{4C184259-5D44-12E7-923C-DD2D02B020C3}"/>
              </a:ext>
            </a:extLst>
          </p:cNvPr>
          <p:cNvSpPr>
            <a:spLocks noGrp="1"/>
          </p:cNvSpPr>
          <p:nvPr>
            <p:ph type="body" idx="1"/>
          </p:nvPr>
        </p:nvSpPr>
        <p:spPr>
          <a:xfrm>
            <a:off x="812800" y="914400"/>
            <a:ext cx="10668000" cy="5268687"/>
          </a:xfrm>
        </p:spPr>
        <p:txBody>
          <a:bodyPr>
            <a:normAutofit/>
          </a:bodyPr>
          <a:lstStyle/>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Hardware &amp; Software Requirements</a:t>
            </a: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Timeline (Gantt Chart)</a:t>
            </a: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Innovation / Novel Contributions</a:t>
            </a: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SDG Mapping</a:t>
            </a: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Future Directions</a:t>
            </a: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References</a:t>
            </a:r>
          </a:p>
          <a:p>
            <a:pPr marL="495300" indent="-342900" algn="just">
              <a:lnSpc>
                <a:spcPct val="200000"/>
              </a:lnSpc>
              <a:spcBef>
                <a:spcPts val="0"/>
              </a:spcBef>
              <a:buFont typeface="Arial" panose="020B0604020202020204" pitchFamily="34" charset="0"/>
              <a:buChar char="•"/>
            </a:pP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a:p>
            <a:pPr marL="76200" indent="0">
              <a:buNone/>
            </a:pPr>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0521842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F65F1-DCE2-CFAF-3FC5-9D470E4935A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References</a:t>
            </a:r>
          </a:p>
        </p:txBody>
      </p:sp>
      <p:sp>
        <p:nvSpPr>
          <p:cNvPr id="3" name="Text Placeholder 2">
            <a:extLst>
              <a:ext uri="{FF2B5EF4-FFF2-40B4-BE49-F238E27FC236}">
                <a16:creationId xmlns:a16="http://schemas.microsoft.com/office/drawing/2014/main" id="{FCE8A4A7-04E9-FF93-274C-44F9ED143DC2}"/>
              </a:ext>
            </a:extLst>
          </p:cNvPr>
          <p:cNvSpPr>
            <a:spLocks noGrp="1"/>
          </p:cNvSpPr>
          <p:nvPr>
            <p:ph type="body" idx="1"/>
          </p:nvPr>
        </p:nvSpPr>
        <p:spPr>
          <a:xfrm>
            <a:off x="812800" y="1001486"/>
            <a:ext cx="10668000" cy="5094515"/>
          </a:xfrm>
        </p:spPr>
        <p:txBody>
          <a:bodyPr>
            <a:normAutofit fontScale="92500" lnSpcReduction="10000"/>
          </a:bodyPr>
          <a:lstStyle/>
          <a:p>
            <a:pPr marL="76200" indent="0">
              <a:buNone/>
            </a:pPr>
            <a:r>
              <a:rPr lang="en-US" dirty="0">
                <a:latin typeface="Times New Roman" panose="02020603050405020304" pitchFamily="18" charset="0"/>
                <a:cs typeface="Times New Roman" panose="02020603050405020304" pitchFamily="18" charset="0"/>
              </a:rPr>
              <a:t>[16] P. Massonet </a:t>
            </a:r>
            <a:r>
              <a:rPr lang="en-US" i="1" dirty="0">
                <a:latin typeface="Times New Roman" panose="02020603050405020304" pitchFamily="18" charset="0"/>
                <a:cs typeface="Times New Roman" panose="02020603050405020304" pitchFamily="18" charset="0"/>
              </a:rPr>
              <a:t>et al.</a:t>
            </a:r>
            <a:r>
              <a:rPr lang="en-US" dirty="0">
                <a:latin typeface="Times New Roman" panose="02020603050405020304" pitchFamily="18" charset="0"/>
                <a:cs typeface="Times New Roman" panose="02020603050405020304" pitchFamily="18" charset="0"/>
              </a:rPr>
              <a:t>, "A Monitoring and Audit Logging Architecture for Data Location Compliance in Federated Cloud Infrastructures," in </a:t>
            </a:r>
            <a:r>
              <a:rPr lang="en-US" i="1" dirty="0">
                <a:latin typeface="Times New Roman" panose="02020603050405020304" pitchFamily="18" charset="0"/>
                <a:cs typeface="Times New Roman" panose="02020603050405020304" pitchFamily="18" charset="0"/>
              </a:rPr>
              <a:t>2011 IEEE Int. Symp. Parallel Distrib. Process. Workshops PhD Forum</a:t>
            </a:r>
            <a:r>
              <a:rPr lang="en-US" dirty="0">
                <a:latin typeface="Times New Roman" panose="02020603050405020304" pitchFamily="18" charset="0"/>
                <a:cs typeface="Times New Roman" panose="02020603050405020304" pitchFamily="18" charset="0"/>
              </a:rPr>
              <a:t>, Anchorage, AK, USA, 2011, pp. 1510–1517. doi: </a:t>
            </a:r>
            <a:r>
              <a:rPr lang="en-US" b="1" u="sng"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10.1109/IPDPS.2011.304</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[17] S. Loria, Pytesserac</a:t>
            </a:r>
            <a:r>
              <a:rPr lang="en-US" b="1" dirty="0">
                <a:latin typeface="Times New Roman" panose="02020603050405020304" pitchFamily="18" charset="0"/>
                <a:cs typeface="Times New Roman" panose="02020603050405020304" pitchFamily="18" charset="0"/>
              </a:rPr>
              <a:t>t</a:t>
            </a:r>
            <a:r>
              <a:rPr lang="en-US" dirty="0">
                <a:latin typeface="Times New Roman" panose="02020603050405020304" pitchFamily="18" charset="0"/>
                <a:cs typeface="Times New Roman" panose="02020603050405020304" pitchFamily="18" charset="0"/>
              </a:rPr>
              <a:t> (Version 5.0.0-alpha.2) [Software]. 2023. Available: </a:t>
            </a:r>
            <a:r>
              <a:rPr lang="en-US" b="1" u="sng"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https://pypi.org/project/pytesseract/</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[18] S. Loria, TextBlob (Version 0.17.1) [Software]. 2018. Available: </a:t>
            </a:r>
            <a:r>
              <a:rPr lang="en-US" b="1" u="sng"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https://textblob.readthedocs.io/en/dev/</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[19] T. M. Kalpana and M. Suman, "Leveraging Keyword-Enhanced Models to Handle Class Imbalance in Text Classification," in </a:t>
            </a:r>
            <a:r>
              <a:rPr lang="en-US" i="1" dirty="0">
                <a:latin typeface="Times New Roman" panose="02020603050405020304" pitchFamily="18" charset="0"/>
                <a:cs typeface="Times New Roman" panose="02020603050405020304" pitchFamily="18" charset="0"/>
              </a:rPr>
              <a:t>Proc. 2023 Conf. Empir. Methods Nat. Lang. Process. (EMNLP)</a:t>
            </a:r>
            <a:r>
              <a:rPr lang="en-US" dirty="0">
                <a:latin typeface="Times New Roman" panose="02020603050405020304" pitchFamily="18" charset="0"/>
                <a:cs typeface="Times New Roman" panose="02020603050405020304" pitchFamily="18" charset="0"/>
              </a:rPr>
              <a:t>, 2023, pp. 2023–2035. Available: </a:t>
            </a:r>
            <a:r>
              <a:rPr lang="en-US" b="1" u="sng"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https://pmc.ncbi.nlm.nih.gov/articles/PMC9533247/</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[20] Y. A. Gomaa, "Language policy in the virtual linguistic landscape: The case of the Kingdom of Bahrain E-Government national portal," </a:t>
            </a:r>
            <a:r>
              <a:rPr lang="en-US" i="1" dirty="0">
                <a:latin typeface="Times New Roman" panose="02020603050405020304" pitchFamily="18" charset="0"/>
                <a:cs typeface="Times New Roman" panose="02020603050405020304" pitchFamily="18" charset="0"/>
              </a:rPr>
              <a:t>Linguagem em (Dis)curso</a:t>
            </a:r>
            <a:r>
              <a:rPr lang="en-US" dirty="0">
                <a:latin typeface="Times New Roman" panose="02020603050405020304" pitchFamily="18" charset="0"/>
                <a:cs typeface="Times New Roman" panose="02020603050405020304" pitchFamily="18" charset="0"/>
              </a:rPr>
              <a:t>, vol. 21, no. 2, pp. 375–395, 2021. doi: </a:t>
            </a:r>
            <a:r>
              <a:rPr lang="en-US" b="1" u="sng"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10.26512/les.v21i2.29354</a:t>
            </a:r>
            <a:r>
              <a:rPr lang="en-US" dirty="0">
                <a:solidFill>
                  <a:schemeClr val="tx1"/>
                </a:solidFill>
                <a:latin typeface="Times New Roman" panose="02020603050405020304" pitchFamily="18" charset="0"/>
                <a:cs typeface="Times New Roman" panose="02020603050405020304" pitchFamily="18" charset="0"/>
              </a:rPr>
              <a:t>.</a:t>
            </a:r>
            <a:endParaRPr lang="en-IN" dirty="0">
              <a:solidFill>
                <a:schemeClr val="tx1"/>
              </a:solidFill>
              <a:latin typeface="Times New Roman" panose="02020603050405020304" pitchFamily="18" charset="0"/>
              <a:cs typeface="Times New Roman" panose="02020603050405020304" pitchFamily="18" charset="0"/>
            </a:endParaRPr>
          </a:p>
          <a:p>
            <a:pPr marL="76200" indent="0">
              <a:buNone/>
            </a:pPr>
            <a:endParaRPr lang="en-IN" dirty="0"/>
          </a:p>
        </p:txBody>
      </p:sp>
    </p:spTree>
    <p:extLst>
      <p:ext uri="{BB962C8B-B14F-4D97-AF65-F5344CB8AC3E}">
        <p14:creationId xmlns:p14="http://schemas.microsoft.com/office/powerpoint/2010/main" val="18334318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a:extLst>
              <a:ext uri="{FF2B5EF4-FFF2-40B4-BE49-F238E27FC236}">
                <a16:creationId xmlns:a16="http://schemas.microsoft.com/office/drawing/2014/main" id="{C63A00FF-89F0-DC87-D900-930227B33E5D}"/>
              </a:ext>
            </a:extLst>
          </p:cNvPr>
          <p:cNvPicPr>
            <a:picLocks noChangeAspect="1"/>
          </p:cNvPicPr>
          <p:nvPr/>
        </p:nvPicPr>
        <p:blipFill>
          <a:blip r:embed="rId3"/>
          <a:stretch>
            <a:fillRect/>
          </a:stretch>
        </p:blipFill>
        <p:spPr>
          <a:xfrm>
            <a:off x="4082811" y="1441315"/>
            <a:ext cx="3893305" cy="39354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IN" dirty="0">
                <a:latin typeface="Times New Roman" panose="02020603050405020304" pitchFamily="18" charset="0"/>
                <a:ea typeface="Cambria" panose="02040503050406030204" pitchFamily="18" charset="0"/>
                <a:cs typeface="Times New Roman" panose="02020603050405020304" pitchFamily="18" charset="0"/>
              </a:rPr>
              <a:t>Abstract</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E720B83C-EBF5-A308-6009-DCB6A64B4CBB}"/>
              </a:ext>
            </a:extLst>
          </p:cNvPr>
          <p:cNvSpPr>
            <a:spLocks noGrp="1" noChangeArrowheads="1"/>
          </p:cNvSpPr>
          <p:nvPr>
            <p:ph type="body" idx="1"/>
          </p:nvPr>
        </p:nvSpPr>
        <p:spPr bwMode="auto">
          <a:xfrm>
            <a:off x="812800" y="1092042"/>
            <a:ext cx="10486570" cy="4347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76200" indent="0">
              <a:buNone/>
            </a:pPr>
            <a:r>
              <a:rPr lang="en-US" dirty="0">
                <a:latin typeface="Times New Roman" panose="02020603050405020304" pitchFamily="18" charset="0"/>
                <a:cs typeface="Times New Roman" panose="02020603050405020304" pitchFamily="18" charset="0"/>
              </a:rPr>
              <a:t>The project introduces a centralized </a:t>
            </a:r>
            <a:r>
              <a:rPr lang="en-US" b="1" dirty="0">
                <a:latin typeface="Times New Roman" panose="02020603050405020304" pitchFamily="18" charset="0"/>
                <a:cs typeface="Times New Roman" panose="02020603050405020304" pitchFamily="18" charset="0"/>
              </a:rPr>
              <a:t>Government Sentiment Hub</a:t>
            </a:r>
            <a:r>
              <a:rPr lang="en-US" dirty="0">
                <a:latin typeface="Times New Roman" panose="02020603050405020304" pitchFamily="18" charset="0"/>
                <a:cs typeface="Times New Roman" panose="02020603050405020304" pitchFamily="18" charset="0"/>
              </a:rPr>
              <a:t> that extracts text from regional news using OCR, performs sentiment analysis, and automatically routes the information to the relevant government department. This system enhances grievance handling with improved efficiency, transparency, and real-time monitoring, thereby strengthening the accuracy and responsiveness of e-governance[1], [2].</a:t>
            </a:r>
          </a:p>
          <a:p>
            <a:pPr marL="76200" indent="0">
              <a:buNone/>
            </a:pPr>
            <a:endParaRPr lang="en-US" dirty="0">
              <a:latin typeface="Times New Roman" panose="02020603050405020304" pitchFamily="18" charset="0"/>
              <a:cs typeface="Times New Roman" panose="02020603050405020304" pitchFamily="18" charset="0"/>
            </a:endParaRPr>
          </a:p>
          <a:p>
            <a:pPr marL="76200" indent="0">
              <a:buNone/>
            </a:pPr>
            <a:r>
              <a:rPr lang="en-US" dirty="0">
                <a:latin typeface="Times New Roman" panose="02020603050405020304" pitchFamily="18" charset="0"/>
                <a:cs typeface="Times New Roman" panose="02020603050405020304" pitchFamily="18" charset="0"/>
              </a:rPr>
              <a:t>Additionally, the platform provides a dashboard for administrators to track department-wise issues, sentiment trends, and action requirements. By converting unstructured media news into actionable insights, the proposed system supports faster decision-making and promotes more accountable governance[6].</a:t>
            </a:r>
            <a:endParaRPr lang="en-US" dirty="0">
              <a:latin typeface="Times New Roman" panose="020206030504050203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14345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C57A2-D7DF-E4E9-DF7D-53FD6E88AD5D}"/>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Problem Statement</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AE306105-A8D3-102A-1C99-7279831881A5}"/>
              </a:ext>
            </a:extLst>
          </p:cNvPr>
          <p:cNvSpPr>
            <a:spLocks noGrp="1"/>
          </p:cNvSpPr>
          <p:nvPr>
            <p:ph type="body" idx="1"/>
          </p:nvPr>
        </p:nvSpPr>
        <p:spPr/>
        <p:txBody>
          <a:bodyPr/>
          <a:lstStyle/>
          <a:p>
            <a:r>
              <a:rPr lang="en-US" b="1" dirty="0">
                <a:latin typeface="Times New Roman" panose="02020603050405020304" pitchFamily="18" charset="0"/>
                <a:cs typeface="Times New Roman" panose="02020603050405020304" pitchFamily="18" charset="0"/>
              </a:rPr>
              <a:t>Current system: </a:t>
            </a:r>
            <a:r>
              <a:rPr lang="en-US" dirty="0">
                <a:latin typeface="Times New Roman" panose="02020603050405020304" pitchFamily="18" charset="0"/>
                <a:cs typeface="Times New Roman" panose="02020603050405020304" pitchFamily="18" charset="0"/>
              </a:rPr>
              <a:t>Manual/semi-automated verification of regional news → delayed response to citizen issues.</a:t>
            </a:r>
          </a:p>
          <a:p>
            <a:r>
              <a:rPr lang="en-US" b="1" dirty="0">
                <a:latin typeface="Times New Roman" panose="02020603050405020304" pitchFamily="18" charset="0"/>
                <a:cs typeface="Times New Roman" panose="02020603050405020304" pitchFamily="18" charset="0"/>
              </a:rPr>
              <a:t>Challenges: </a:t>
            </a:r>
            <a:r>
              <a:rPr lang="en-US" dirty="0">
                <a:latin typeface="Times New Roman" panose="02020603050405020304" pitchFamily="18" charset="0"/>
                <a:cs typeface="Times New Roman" panose="02020603050405020304" pitchFamily="18" charset="0"/>
              </a:rPr>
              <a:t>Handles neither multilingual content nor image-based news; lacks real-time dashboards; high workload due to large volume of sources; no automatic routing to concerned departments.</a:t>
            </a:r>
          </a:p>
          <a:p>
            <a:r>
              <a:rPr lang="en-US" b="1" dirty="0">
                <a:latin typeface="Times New Roman" panose="02020603050405020304" pitchFamily="18" charset="0"/>
                <a:cs typeface="Times New Roman" panose="02020603050405020304" pitchFamily="18" charset="0"/>
              </a:rPr>
              <a:t>Goal: </a:t>
            </a:r>
            <a:r>
              <a:rPr lang="en-US" dirty="0">
                <a:latin typeface="Times New Roman" panose="02020603050405020304" pitchFamily="18" charset="0"/>
                <a:cs typeface="Times New Roman" panose="02020603050405020304" pitchFamily="18" charset="0"/>
              </a:rPr>
              <a:t>Automate text extraction, sentiment analysis, and routing to ensure faster, accurate, and actionable government response.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5359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IN" dirty="0">
                <a:latin typeface="Times New Roman" panose="02020603050405020304" pitchFamily="18" charset="0"/>
                <a:ea typeface="Cambria" panose="02040503050406030204" pitchFamily="18" charset="0"/>
                <a:cs typeface="Times New Roman" panose="02020603050405020304" pitchFamily="18" charset="0"/>
              </a:rPr>
              <a:t>Objectives</a:t>
            </a:r>
            <a:endParaRPr lang="en-US"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0BDC5BC0-03EC-8913-D024-EB8825F1D21B}"/>
              </a:ext>
            </a:extLst>
          </p:cNvPr>
          <p:cNvSpPr>
            <a:spLocks noGrp="1" noChangeArrowheads="1"/>
          </p:cNvSpPr>
          <p:nvPr>
            <p:ph type="body" idx="1"/>
          </p:nvPr>
        </p:nvSpPr>
        <p:spPr bwMode="auto">
          <a:xfrm>
            <a:off x="812800" y="1070190"/>
            <a:ext cx="106680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eaLnBrk="0" fontAlgn="base" hangingPunct="0">
              <a:spcBef>
                <a:spcPct val="0"/>
              </a:spcBef>
              <a:spcAft>
                <a:spcPct val="0"/>
              </a:spcAft>
              <a:buClrTx/>
              <a:buSzTx/>
              <a:buFont typeface="+mj-lt"/>
              <a:buAutoNum type="arabicPeriod"/>
            </a:pPr>
            <a:r>
              <a:rPr lang="en-US" dirty="0">
                <a:latin typeface="Times New Roman" panose="02020603050405020304" pitchFamily="18" charset="0"/>
                <a:cs typeface="Times New Roman" panose="02020603050405020304" pitchFamily="18" charset="0"/>
              </a:rPr>
              <a:t>Extract text accurately from regional news images using OCR.</a:t>
            </a:r>
          </a:p>
          <a:p>
            <a:pPr marL="342900" lvl="0" indent="-342900" eaLnBrk="0" fontAlgn="base" hangingPunct="0">
              <a:spcBef>
                <a:spcPct val="0"/>
              </a:spcBef>
              <a:spcAft>
                <a:spcPct val="0"/>
              </a:spcAft>
              <a:buClrTx/>
              <a:buSzTx/>
              <a:buFont typeface="+mj-lt"/>
              <a:buAutoNum type="arabicPeriod"/>
            </a:pPr>
            <a:r>
              <a:rPr lang="en-US" dirty="0">
                <a:latin typeface="Times New Roman" panose="02020603050405020304" pitchFamily="18" charset="0"/>
                <a:cs typeface="Times New Roman" panose="02020603050405020304" pitchFamily="18" charset="0"/>
              </a:rPr>
              <a:t>Analyze sentiment (Positive/Negative/Neutral) of the extracted content.</a:t>
            </a:r>
          </a:p>
          <a:p>
            <a:pPr marL="342900" lvl="0" indent="-342900" eaLnBrk="0" fontAlgn="base" hangingPunct="0">
              <a:spcBef>
                <a:spcPct val="0"/>
              </a:spcBef>
              <a:spcAft>
                <a:spcPct val="0"/>
              </a:spcAft>
              <a:buClrTx/>
              <a:buSzTx/>
              <a:buFont typeface="+mj-lt"/>
              <a:buAutoNum type="arabicPeriod"/>
            </a:pPr>
            <a:r>
              <a:rPr lang="en-US" dirty="0">
                <a:latin typeface="Times New Roman" panose="02020603050405020304" pitchFamily="18" charset="0"/>
                <a:cs typeface="Times New Roman" panose="02020603050405020304" pitchFamily="18" charset="0"/>
              </a:rPr>
              <a:t>Automatically classify and route issues to the relevant government department.</a:t>
            </a:r>
          </a:p>
          <a:p>
            <a:pPr marL="342900" lvl="0" indent="-342900" eaLnBrk="0" fontAlgn="base" hangingPunct="0">
              <a:spcBef>
                <a:spcPct val="0"/>
              </a:spcBef>
              <a:spcAft>
                <a:spcPct val="0"/>
              </a:spcAft>
              <a:buClrTx/>
              <a:buSzTx/>
              <a:buFont typeface="+mj-lt"/>
              <a:buAutoNum type="arabicPeriod"/>
            </a:pPr>
            <a:r>
              <a:rPr lang="en-US" dirty="0">
                <a:latin typeface="Times New Roman" panose="02020603050405020304" pitchFamily="18" charset="0"/>
                <a:cs typeface="Times New Roman" panose="02020603050405020304" pitchFamily="18" charset="0"/>
              </a:rPr>
              <a:t>Provide real-time dashboards for administrative monitoring and decision-making.</a:t>
            </a:r>
          </a:p>
          <a:p>
            <a:pPr marL="342900" lvl="0" indent="-342900" eaLnBrk="0" fontAlgn="base" hangingPunct="0">
              <a:spcBef>
                <a:spcPct val="0"/>
              </a:spcBef>
              <a:spcAft>
                <a:spcPct val="0"/>
              </a:spcAft>
              <a:buClrTx/>
              <a:buSzTx/>
              <a:buFont typeface="+mj-lt"/>
              <a:buAutoNum type="arabicPeriod"/>
            </a:pPr>
            <a:r>
              <a:rPr lang="en-US" dirty="0">
                <a:latin typeface="Times New Roman" panose="02020603050405020304" pitchFamily="18" charset="0"/>
                <a:cs typeface="Times New Roman" panose="02020603050405020304" pitchFamily="18" charset="0"/>
              </a:rPr>
              <a:t>Improve grievance response speed, transparency, and accountability in e-governance.</a:t>
            </a:r>
          </a:p>
          <a:p>
            <a:pPr marL="0" lvl="0" indent="0" eaLnBrk="0" fontAlgn="base" hangingPunct="0">
              <a:spcBef>
                <a:spcPct val="0"/>
              </a:spcBef>
              <a:spcAft>
                <a:spcPct val="0"/>
              </a:spcAft>
              <a:buClrTx/>
              <a:buSzTx/>
              <a:buNone/>
            </a:pPr>
            <a:endParaRPr lang="en-US" dirty="0">
              <a:latin typeface="Cambria" panose="02040503050406030204" pitchFamily="18" charset="0"/>
              <a:ea typeface="Cambria" panose="02040503050406030204" pitchFamily="18" charset="0"/>
            </a:endParaRPr>
          </a:p>
          <a:p>
            <a:pPr marL="342900" lvl="0" indent="-342900" eaLnBrk="0" fontAlgn="base" hangingPunct="0">
              <a:spcBef>
                <a:spcPct val="0"/>
              </a:spcBef>
              <a:spcAft>
                <a:spcPct val="0"/>
              </a:spcAft>
              <a:buClrTx/>
              <a:buSzTx/>
              <a:buFont typeface="+mj-lt"/>
              <a:buAutoNum type="arabicPeriod"/>
            </a:pPr>
            <a:endParaRPr lang="en-US" dirty="0">
              <a:latin typeface="Cambria" panose="02040503050406030204" pitchFamily="18" charset="0"/>
              <a:ea typeface="Cambria" panose="02040503050406030204" pitchFamily="18" charset="0"/>
            </a:endParaRPr>
          </a:p>
          <a:p>
            <a:pPr marL="342900" lvl="0" indent="-342900" eaLnBrk="0" fontAlgn="base" hangingPunct="0">
              <a:spcBef>
                <a:spcPct val="0"/>
              </a:spcBef>
              <a:spcAft>
                <a:spcPct val="0"/>
              </a:spcAft>
              <a:buClrTx/>
              <a:buSzTx/>
              <a:buFont typeface="+mj-lt"/>
              <a:buAutoNum type="arabicPeriod"/>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p:txBody>
      </p:sp>
      <p:sp>
        <p:nvSpPr>
          <p:cNvPr id="5" name="Rectangle 4">
            <a:extLst>
              <a:ext uri="{FF2B5EF4-FFF2-40B4-BE49-F238E27FC236}">
                <a16:creationId xmlns:a16="http://schemas.microsoft.com/office/drawing/2014/main" id="{02319754-F99C-A03A-1FC9-9DC7106B23AD}"/>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30816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BF991-C19D-127B-8797-6A07F912F3F6}"/>
              </a:ext>
            </a:extLst>
          </p:cNvPr>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Literature Survey </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1CD79DE-C19E-BF06-CA8C-4E7CFA9D7696}"/>
              </a:ext>
            </a:extLst>
          </p:cNvPr>
          <p:cNvSpPr>
            <a:spLocks noGrp="1"/>
          </p:cNvSpPr>
          <p:nvPr>
            <p:ph type="body" idx="1"/>
          </p:nvPr>
        </p:nvSpPr>
        <p:spPr>
          <a:xfrm>
            <a:off x="812800" y="1023257"/>
            <a:ext cx="10668000" cy="5072744"/>
          </a:xfrm>
        </p:spPr>
        <p:txBody>
          <a:bodyPr/>
          <a:lstStyle/>
          <a:p>
            <a:pPr marL="76200" indent="0">
              <a:buNone/>
            </a:pPr>
            <a:r>
              <a:rPr lang="en-US" dirty="0">
                <a:latin typeface="Times New Roman" panose="02020603050405020304" pitchFamily="18" charset="0"/>
                <a:cs typeface="Times New Roman" panose="02020603050405020304" pitchFamily="18" charset="0"/>
              </a:rPr>
              <a:t>Reviewed 20 research papers covering OCR, sentiment analysis, multilingual processing, and automated classification for e-governance.</a:t>
            </a:r>
          </a:p>
          <a:p>
            <a:pPr marL="76200" indent="0">
              <a:buNone/>
            </a:pPr>
            <a:endParaRPr lang="en-US" dirty="0">
              <a:latin typeface="Times New Roman" panose="02020603050405020304" pitchFamily="18" charset="0"/>
              <a:cs typeface="Times New Roman" panose="02020603050405020304" pitchFamily="18" charset="0"/>
            </a:endParaRPr>
          </a:p>
          <a:p>
            <a:pPr marL="76200" indent="0">
              <a:buNone/>
            </a:pPr>
            <a:endParaRPr lang="en-US" dirty="0">
              <a:latin typeface="Times New Roman" panose="02020603050405020304" pitchFamily="18" charset="0"/>
              <a:cs typeface="Times New Roman" panose="02020603050405020304" pitchFamily="18" charset="0"/>
            </a:endParaRPr>
          </a:p>
          <a:p>
            <a:pPr marL="76200" indent="0">
              <a:buNone/>
            </a:pPr>
            <a:endParaRPr lang="en-US" dirty="0">
              <a:latin typeface="Times New Roman" panose="02020603050405020304" pitchFamily="18" charset="0"/>
              <a:cs typeface="Times New Roman" panose="02020603050405020304" pitchFamily="18" charset="0"/>
            </a:endParaRPr>
          </a:p>
        </p:txBody>
      </p:sp>
      <p:graphicFrame>
        <p:nvGraphicFramePr>
          <p:cNvPr id="10" name="Table 9">
            <a:extLst>
              <a:ext uri="{FF2B5EF4-FFF2-40B4-BE49-F238E27FC236}">
                <a16:creationId xmlns:a16="http://schemas.microsoft.com/office/drawing/2014/main" id="{2B8040B2-BE41-8C0C-955C-6F95AC9C848E}"/>
              </a:ext>
            </a:extLst>
          </p:cNvPr>
          <p:cNvGraphicFramePr>
            <a:graphicFrameLocks noGrp="1"/>
          </p:cNvGraphicFramePr>
          <p:nvPr>
            <p:extLst>
              <p:ext uri="{D42A27DB-BD31-4B8C-83A1-F6EECF244321}">
                <p14:modId xmlns:p14="http://schemas.microsoft.com/office/powerpoint/2010/main" val="2948489261"/>
              </p:ext>
            </p:extLst>
          </p:nvPr>
        </p:nvGraphicFramePr>
        <p:xfrm>
          <a:off x="1012371" y="2111829"/>
          <a:ext cx="10468428" cy="3894778"/>
        </p:xfrm>
        <a:graphic>
          <a:graphicData uri="http://schemas.openxmlformats.org/drawingml/2006/table">
            <a:tbl>
              <a:tblPr firstRow="1" bandRow="1"/>
              <a:tblGrid>
                <a:gridCol w="1034143">
                  <a:extLst>
                    <a:ext uri="{9D8B030D-6E8A-4147-A177-3AD203B41FA5}">
                      <a16:colId xmlns:a16="http://schemas.microsoft.com/office/drawing/2014/main" val="25223904"/>
                    </a:ext>
                  </a:extLst>
                </a:gridCol>
                <a:gridCol w="3026229">
                  <a:extLst>
                    <a:ext uri="{9D8B030D-6E8A-4147-A177-3AD203B41FA5}">
                      <a16:colId xmlns:a16="http://schemas.microsoft.com/office/drawing/2014/main" val="898424795"/>
                    </a:ext>
                  </a:extLst>
                </a:gridCol>
                <a:gridCol w="1197428">
                  <a:extLst>
                    <a:ext uri="{9D8B030D-6E8A-4147-A177-3AD203B41FA5}">
                      <a16:colId xmlns:a16="http://schemas.microsoft.com/office/drawing/2014/main" val="2315277804"/>
                    </a:ext>
                  </a:extLst>
                </a:gridCol>
                <a:gridCol w="2699658">
                  <a:extLst>
                    <a:ext uri="{9D8B030D-6E8A-4147-A177-3AD203B41FA5}">
                      <a16:colId xmlns:a16="http://schemas.microsoft.com/office/drawing/2014/main" val="3230441664"/>
                    </a:ext>
                  </a:extLst>
                </a:gridCol>
                <a:gridCol w="2510970">
                  <a:extLst>
                    <a:ext uri="{9D8B030D-6E8A-4147-A177-3AD203B41FA5}">
                      <a16:colId xmlns:a16="http://schemas.microsoft.com/office/drawing/2014/main" val="4120417736"/>
                    </a:ext>
                  </a:extLst>
                </a:gridCol>
              </a:tblGrid>
              <a:tr h="724988">
                <a:tc>
                  <a:txBody>
                    <a:bodyPr/>
                    <a:lstStyle/>
                    <a:p>
                      <a:pPr>
                        <a:buNone/>
                      </a:pPr>
                      <a:r>
                        <a:rPr lang="en-IN" sz="1800" b="1" dirty="0">
                          <a:latin typeface="Times New Roman" panose="02020603050405020304" pitchFamily="18" charset="0"/>
                          <a:cs typeface="Times New Roman" panose="02020603050405020304" pitchFamily="18" charset="0"/>
                        </a:rPr>
                        <a:t>Sl. No</a:t>
                      </a:r>
                    </a:p>
                  </a:txBody>
                  <a:tcPr anchor="ctr"/>
                </a:tc>
                <a:tc>
                  <a:txBody>
                    <a:bodyPr/>
                    <a:lstStyle/>
                    <a:p>
                      <a:endParaRPr lang="en-IN" sz="1800" b="1"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Authors &amp;              Reference Title</a:t>
                      </a:r>
                    </a:p>
                  </a:txBody>
                  <a:tcPr/>
                </a:tc>
                <a:tc>
                  <a:txBody>
                    <a:bodyPr/>
                    <a:lstStyle/>
                    <a:p>
                      <a:endParaRPr lang="en-IN" sz="1800" b="1"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Year</a:t>
                      </a:r>
                    </a:p>
                  </a:txBody>
                  <a:tcPr/>
                </a:tc>
                <a:tc>
                  <a:txBody>
                    <a:bodyPr/>
                    <a:lstStyle/>
                    <a:p>
                      <a:endParaRPr lang="en-IN" sz="1800" b="1"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Benefits </a:t>
                      </a:r>
                    </a:p>
                  </a:txBody>
                  <a:tcPr/>
                </a:tc>
                <a:tc>
                  <a:txBody>
                    <a:bodyPr/>
                    <a:lstStyle/>
                    <a:p>
                      <a:endParaRPr lang="en-IN" sz="1800" b="1"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Limitations</a:t>
                      </a:r>
                    </a:p>
                  </a:txBody>
                  <a:tcPr/>
                </a:tc>
                <a:extLst>
                  <a:ext uri="{0D108BD9-81ED-4DB2-BD59-A6C34878D82A}">
                    <a16:rowId xmlns:a16="http://schemas.microsoft.com/office/drawing/2014/main" val="2723252565"/>
                  </a:ext>
                </a:extLst>
              </a:tr>
              <a:tr h="712949">
                <a:tc>
                  <a:txBody>
                    <a:bodyPr/>
                    <a:lstStyle/>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1</a:t>
                      </a:r>
                    </a:p>
                  </a:txBody>
                  <a:tcPr/>
                </a:tc>
                <a:tc>
                  <a:txBody>
                    <a:bodyPr/>
                    <a:lstStyle/>
                    <a:p>
                      <a:r>
                        <a:rPr lang="en-US" sz="1500" dirty="0">
                          <a:latin typeface="Times New Roman" panose="02020603050405020304" pitchFamily="18" charset="0"/>
                          <a:cs typeface="Times New Roman" panose="02020603050405020304" pitchFamily="18" charset="0"/>
                        </a:rPr>
                        <a:t>Corallo A. et al., “Sentiment Analysis for Government: An Optimized Approach”</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2015</a:t>
                      </a:r>
                    </a:p>
                  </a:txBody>
                  <a:tcPr/>
                </a:tc>
                <a:tc>
                  <a:txBody>
                    <a:bodyPr/>
                    <a:lstStyle/>
                    <a:p>
                      <a:r>
                        <a:rPr lang="en-US" sz="1500" dirty="0">
                          <a:latin typeface="Times New Roman" panose="02020603050405020304" pitchFamily="18" charset="0"/>
                          <a:cs typeface="Times New Roman" panose="02020603050405020304" pitchFamily="18" charset="0"/>
                        </a:rPr>
                        <a:t>Sentiment analysis applied for policy feedback</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Only handles English; no routing to Govt. departments</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16638583"/>
                  </a:ext>
                </a:extLst>
              </a:tr>
              <a:tr h="712949">
                <a:tc>
                  <a:txBody>
                    <a:bodyPr/>
                    <a:lstStyle/>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2</a:t>
                      </a:r>
                    </a:p>
                  </a:txBody>
                  <a:tcPr/>
                </a:tc>
                <a:tc>
                  <a:txBody>
                    <a:bodyPr/>
                    <a:lstStyle/>
                    <a:p>
                      <a:r>
                        <a:rPr lang="en-US" sz="1500" dirty="0">
                          <a:latin typeface="Times New Roman" panose="02020603050405020304" pitchFamily="18" charset="0"/>
                          <a:cs typeface="Times New Roman" panose="02020603050405020304" pitchFamily="18" charset="0"/>
                        </a:rPr>
                        <a:t>Leelavathy S., Nithya M., “Public Opinion Mining in Smart Cities”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IN" sz="1500" dirty="0">
                          <a:latin typeface="Times New Roman" panose="02020603050405020304" pitchFamily="18" charset="0"/>
                          <a:cs typeface="Times New Roman" panose="02020603050405020304" pitchFamily="18" charset="0"/>
                        </a:rPr>
                        <a:t>    </a:t>
                      </a:r>
                    </a:p>
                    <a:p>
                      <a:r>
                        <a:rPr lang="en-IN" sz="1500" dirty="0">
                          <a:latin typeface="Times New Roman" panose="02020603050405020304" pitchFamily="18" charset="0"/>
                          <a:cs typeface="Times New Roman" panose="02020603050405020304" pitchFamily="18" charset="0"/>
                        </a:rPr>
                        <a:t>     2020</a:t>
                      </a:r>
                    </a:p>
                  </a:txBody>
                  <a:tcPr/>
                </a:tc>
                <a:tc>
                  <a:txBody>
                    <a:bodyPr/>
                    <a:lstStyle/>
                    <a:p>
                      <a:r>
                        <a:rPr lang="en-US" sz="1500" dirty="0">
                          <a:latin typeface="Times New Roman" panose="02020603050405020304" pitchFamily="18" charset="0"/>
                          <a:cs typeface="Times New Roman" panose="02020603050405020304" pitchFamily="18" charset="0"/>
                        </a:rPr>
                        <a:t>Analyzes citizen feedback for smart governance</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Cannot extract text from images or multilingual content</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32968254"/>
                  </a:ext>
                </a:extLst>
              </a:tr>
              <a:tr h="712949">
                <a:tc>
                  <a:txBody>
                    <a:bodyPr/>
                    <a:lstStyle/>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3</a:t>
                      </a:r>
                    </a:p>
                  </a:txBody>
                  <a:tcPr/>
                </a:tc>
                <a:tc>
                  <a:txBody>
                    <a:bodyPr/>
                    <a:lstStyle/>
                    <a:p>
                      <a:r>
                        <a:rPr lang="en-US" sz="1500" dirty="0">
                          <a:latin typeface="Times New Roman" panose="02020603050405020304" pitchFamily="18" charset="0"/>
                          <a:cs typeface="Times New Roman" panose="02020603050405020304" pitchFamily="18" charset="0"/>
                        </a:rPr>
                        <a:t>Vila M. et al., “Government Data Dashboard for Policy Visualization”</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2018</a:t>
                      </a:r>
                    </a:p>
                  </a:txBody>
                  <a:tcPr/>
                </a:tc>
                <a:tc>
                  <a:txBody>
                    <a:bodyPr/>
                    <a:lstStyle/>
                    <a:p>
                      <a:r>
                        <a:rPr lang="en-US" sz="1500" dirty="0">
                          <a:latin typeface="Times New Roman" panose="02020603050405020304" pitchFamily="18" charset="0"/>
                          <a:cs typeface="Times New Roman" panose="02020603050405020304" pitchFamily="18" charset="0"/>
                        </a:rPr>
                        <a:t>Provides real-time dashboard insights for administrators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IN" sz="1500" dirty="0">
                          <a:latin typeface="Times New Roman" panose="02020603050405020304" pitchFamily="18" charset="0"/>
                          <a:cs typeface="Times New Roman" panose="02020603050405020304" pitchFamily="18" charset="0"/>
                        </a:rPr>
                        <a:t>No NLP or sentiment support</a:t>
                      </a:r>
                    </a:p>
                  </a:txBody>
                  <a:tcPr/>
                </a:tc>
                <a:extLst>
                  <a:ext uri="{0D108BD9-81ED-4DB2-BD59-A6C34878D82A}">
                    <a16:rowId xmlns:a16="http://schemas.microsoft.com/office/drawing/2014/main" val="1807082008"/>
                  </a:ext>
                </a:extLst>
              </a:tr>
              <a:tr h="712949">
                <a:tc>
                  <a:txBody>
                    <a:bodyPr/>
                    <a:lstStyle/>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4</a:t>
                      </a:r>
                    </a:p>
                  </a:txBody>
                  <a:tcPr/>
                </a:tc>
                <a:tc>
                  <a:txBody>
                    <a:bodyPr/>
                    <a:lstStyle/>
                    <a:p>
                      <a:r>
                        <a:rPr lang="en-US" sz="1500" dirty="0">
                          <a:latin typeface="Times New Roman" panose="02020603050405020304" pitchFamily="18" charset="0"/>
                          <a:cs typeface="Times New Roman" panose="02020603050405020304" pitchFamily="18" charset="0"/>
                        </a:rPr>
                        <a:t>Aubaid A. H., “Rule-Based Text Classification Using Linguistic Patterns”</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2020</a:t>
                      </a:r>
                    </a:p>
                  </a:txBody>
                  <a:tcPr/>
                </a:tc>
                <a:tc>
                  <a:txBody>
                    <a:bodyPr/>
                    <a:lstStyle/>
                    <a:p>
                      <a:r>
                        <a:rPr lang="en-US" sz="1500" dirty="0">
                          <a:latin typeface="Times New Roman" panose="02020603050405020304" pitchFamily="18" charset="0"/>
                          <a:cs typeface="Times New Roman" panose="02020603050405020304" pitchFamily="18" charset="0"/>
                        </a:rPr>
                        <a:t>Lightweight classification for government topics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Rules break in ambiguous language</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03041443"/>
                  </a:ext>
                </a:extLst>
              </a:tr>
            </a:tbl>
          </a:graphicData>
        </a:graphic>
      </p:graphicFrame>
    </p:spTree>
    <p:extLst>
      <p:ext uri="{BB962C8B-B14F-4D97-AF65-F5344CB8AC3E}">
        <p14:creationId xmlns:p14="http://schemas.microsoft.com/office/powerpoint/2010/main" val="4041572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FD50E0CC-7DA5-3BCB-194C-984648A15037}"/>
              </a:ext>
            </a:extLst>
          </p:cNvPr>
          <p:cNvGraphicFramePr>
            <a:graphicFrameLocks noGrp="1"/>
          </p:cNvGraphicFramePr>
          <p:nvPr>
            <p:extLst>
              <p:ext uri="{D42A27DB-BD31-4B8C-83A1-F6EECF244321}">
                <p14:modId xmlns:p14="http://schemas.microsoft.com/office/powerpoint/2010/main" val="1296409987"/>
              </p:ext>
            </p:extLst>
          </p:nvPr>
        </p:nvGraphicFramePr>
        <p:xfrm>
          <a:off x="854530" y="1121228"/>
          <a:ext cx="10482940" cy="4892040"/>
        </p:xfrm>
        <a:graphic>
          <a:graphicData uri="http://schemas.openxmlformats.org/drawingml/2006/table">
            <a:tbl>
              <a:tblPr firstRow="1" bandRow="1"/>
              <a:tblGrid>
                <a:gridCol w="979715">
                  <a:extLst>
                    <a:ext uri="{9D8B030D-6E8A-4147-A177-3AD203B41FA5}">
                      <a16:colId xmlns:a16="http://schemas.microsoft.com/office/drawing/2014/main" val="2594379738"/>
                    </a:ext>
                  </a:extLst>
                </a:gridCol>
                <a:gridCol w="2699657">
                  <a:extLst>
                    <a:ext uri="{9D8B030D-6E8A-4147-A177-3AD203B41FA5}">
                      <a16:colId xmlns:a16="http://schemas.microsoft.com/office/drawing/2014/main" val="2065089178"/>
                    </a:ext>
                  </a:extLst>
                </a:gridCol>
                <a:gridCol w="1143000">
                  <a:extLst>
                    <a:ext uri="{9D8B030D-6E8A-4147-A177-3AD203B41FA5}">
                      <a16:colId xmlns:a16="http://schemas.microsoft.com/office/drawing/2014/main" val="4137184191"/>
                    </a:ext>
                  </a:extLst>
                </a:gridCol>
                <a:gridCol w="2917371">
                  <a:extLst>
                    <a:ext uri="{9D8B030D-6E8A-4147-A177-3AD203B41FA5}">
                      <a16:colId xmlns:a16="http://schemas.microsoft.com/office/drawing/2014/main" val="2162744065"/>
                    </a:ext>
                  </a:extLst>
                </a:gridCol>
                <a:gridCol w="2743197">
                  <a:extLst>
                    <a:ext uri="{9D8B030D-6E8A-4147-A177-3AD203B41FA5}">
                      <a16:colId xmlns:a16="http://schemas.microsoft.com/office/drawing/2014/main" val="2749233676"/>
                    </a:ext>
                  </a:extLst>
                </a:gridCol>
              </a:tblGrid>
              <a:tr h="617764">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5</a:t>
                      </a:r>
                    </a:p>
                  </a:txBody>
                  <a:tcPr/>
                </a:tc>
                <a:tc>
                  <a:txBody>
                    <a:bodyPr/>
                    <a:lstStyle/>
                    <a:p>
                      <a:r>
                        <a:rPr lang="en-IN" sz="1500" dirty="0">
                          <a:latin typeface="Times New Roman" panose="02020603050405020304" pitchFamily="18" charset="0"/>
                          <a:cs typeface="Times New Roman" panose="02020603050405020304" pitchFamily="18" charset="0"/>
                        </a:rPr>
                        <a:t>Kalpana S., Suman R., “Keyword Enhanced Classification for Imbalanced Datasets”</a:t>
                      </a: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2023</a:t>
                      </a:r>
                    </a:p>
                  </a:txBody>
                  <a:tcPr/>
                </a:tc>
                <a:tc>
                  <a:txBody>
                    <a:bodyPr/>
                    <a:lstStyle/>
                    <a:p>
                      <a:r>
                        <a:rPr lang="en-US" sz="1500" dirty="0">
                          <a:latin typeface="Times New Roman" panose="02020603050405020304" pitchFamily="18" charset="0"/>
                          <a:cs typeface="Times New Roman" panose="02020603050405020304" pitchFamily="18" charset="0"/>
                        </a:rPr>
                        <a:t>Improves accuracy for multi-topic classification</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Slow in deployment; complex tuning</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02112553"/>
                  </a:ext>
                </a:extLst>
              </a:tr>
              <a:tr h="617764">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6</a:t>
                      </a:r>
                    </a:p>
                  </a:txBody>
                  <a:tcPr/>
                </a:tc>
                <a:tc>
                  <a:txBody>
                    <a:bodyPr/>
                    <a:lstStyle/>
                    <a:p>
                      <a:r>
                        <a:rPr lang="en-US" sz="1500" dirty="0">
                          <a:latin typeface="Times New Roman" panose="02020603050405020304" pitchFamily="18" charset="0"/>
                          <a:cs typeface="Times New Roman" panose="02020603050405020304" pitchFamily="18" charset="0"/>
                        </a:rPr>
                        <a:t>Agüero-Torales M. M. et al., “Multilingual Sentiment Analysis using Deep Learning”</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2021</a:t>
                      </a:r>
                    </a:p>
                  </a:txBody>
                  <a:tcPr/>
                </a:tc>
                <a:tc>
                  <a:txBody>
                    <a:bodyPr/>
                    <a:lstStyle/>
                    <a:p>
                      <a:r>
                        <a:rPr lang="en-US" sz="1500" dirty="0">
                          <a:latin typeface="Times New Roman" panose="02020603050405020304" pitchFamily="18" charset="0"/>
                          <a:cs typeface="Times New Roman" panose="02020603050405020304" pitchFamily="18" charset="0"/>
                        </a:rPr>
                        <a:t>Strong support for multilingual datasets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Heavy GPU &amp; high training cost</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88686194"/>
                  </a:ext>
                </a:extLst>
              </a:tr>
              <a:tr h="617764">
                <a:tc>
                  <a:txBody>
                    <a:bodyPr/>
                    <a:lstStyle/>
                    <a:p>
                      <a:r>
                        <a:rPr lang="en-IN" sz="1500" dirty="0">
                          <a:latin typeface="Times New Roman" panose="02020603050405020304" pitchFamily="18" charset="0"/>
                          <a:cs typeface="Times New Roman" panose="02020603050405020304" pitchFamily="18" charset="0"/>
                        </a:rPr>
                        <a:t>   </a:t>
                      </a:r>
                    </a:p>
                    <a:p>
                      <a:r>
                        <a:rPr lang="en-IN" sz="1500" dirty="0">
                          <a:latin typeface="Times New Roman" panose="02020603050405020304" pitchFamily="18" charset="0"/>
                          <a:cs typeface="Times New Roman" panose="02020603050405020304" pitchFamily="18" charset="0"/>
                        </a:rPr>
                        <a:t>    7</a:t>
                      </a:r>
                    </a:p>
                  </a:txBody>
                  <a:tcPr/>
                </a:tc>
                <a:tc>
                  <a:txBody>
                    <a:bodyPr/>
                    <a:lstStyle/>
                    <a:p>
                      <a:r>
                        <a:rPr lang="en-IN" sz="1500" dirty="0">
                          <a:latin typeface="Times New Roman" panose="02020603050405020304" pitchFamily="18" charset="0"/>
                          <a:cs typeface="Times New Roman" panose="02020603050405020304" pitchFamily="18" charset="0"/>
                        </a:rPr>
                        <a:t>Kumar A. et al., “Performance Improvement in OCR using Pytesseract”</a:t>
                      </a: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2024</a:t>
                      </a:r>
                    </a:p>
                  </a:txBody>
                  <a:tcPr/>
                </a:tc>
                <a:tc>
                  <a:txBody>
                    <a:bodyPr/>
                    <a:lstStyle/>
                    <a:p>
                      <a:r>
                        <a:rPr lang="en-US" sz="1500" dirty="0">
                          <a:latin typeface="Times New Roman" panose="02020603050405020304" pitchFamily="18" charset="0"/>
                          <a:cs typeface="Times New Roman" panose="02020603050405020304" pitchFamily="18" charset="0"/>
                        </a:rPr>
                        <a:t>Good accuracy for clear captured images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Accuracy drops with noisy screenshots</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28429820"/>
                  </a:ext>
                </a:extLst>
              </a:tr>
              <a:tr h="617764">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8</a:t>
                      </a:r>
                    </a:p>
                  </a:txBody>
                  <a:tcPr/>
                </a:tc>
                <a:tc>
                  <a:txBody>
                    <a:bodyPr/>
                    <a:lstStyle/>
                    <a:p>
                      <a:r>
                        <a:rPr lang="fr-FR" sz="1500" dirty="0">
                          <a:latin typeface="Times New Roman" panose="02020603050405020304" pitchFamily="18" charset="0"/>
                          <a:cs typeface="Times New Roman" panose="02020603050405020304" pitchFamily="18" charset="0"/>
                        </a:rPr>
                        <a:t>Neudecker C. et al., “OCR Evaluation Techniques for Text Extraction”</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2021</a:t>
                      </a:r>
                    </a:p>
                  </a:txBody>
                  <a:tcPr/>
                </a:tc>
                <a:tc>
                  <a:txBody>
                    <a:bodyPr/>
                    <a:lstStyle/>
                    <a:p>
                      <a:r>
                        <a:rPr lang="en-US" sz="1500" dirty="0">
                          <a:latin typeface="Times New Roman" panose="02020603050405020304" pitchFamily="18" charset="0"/>
                          <a:cs typeface="Times New Roman" panose="02020603050405020304" pitchFamily="18" charset="0"/>
                        </a:rPr>
                        <a:t>Helps measure efficiency in image-based text extraction</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IN" sz="1500" dirty="0">
                          <a:latin typeface="Times New Roman" panose="02020603050405020304" pitchFamily="18" charset="0"/>
                          <a:cs typeface="Times New Roman" panose="02020603050405020304" pitchFamily="18" charset="0"/>
                        </a:rPr>
                        <a:t>No end-to-end automation</a:t>
                      </a:r>
                    </a:p>
                  </a:txBody>
                  <a:tcPr/>
                </a:tc>
                <a:extLst>
                  <a:ext uri="{0D108BD9-81ED-4DB2-BD59-A6C34878D82A}">
                    <a16:rowId xmlns:a16="http://schemas.microsoft.com/office/drawing/2014/main" val="2442814748"/>
                  </a:ext>
                </a:extLst>
              </a:tr>
              <a:tr h="617764">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9</a:t>
                      </a:r>
                    </a:p>
                  </a:txBody>
                  <a:tcPr/>
                </a:tc>
                <a:tc>
                  <a:txBody>
                    <a:bodyPr/>
                    <a:lstStyle/>
                    <a:p>
                      <a:r>
                        <a:rPr lang="en-US" sz="1500" dirty="0">
                          <a:latin typeface="Times New Roman" panose="02020603050405020304" pitchFamily="18" charset="0"/>
                          <a:cs typeface="Times New Roman" panose="02020603050405020304" pitchFamily="18" charset="0"/>
                        </a:rPr>
                        <a:t>Massonet P. et al., “Secured Audit Logging Architecture in Enterprises”</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2011</a:t>
                      </a:r>
                    </a:p>
                  </a:txBody>
                  <a:tcPr/>
                </a:tc>
                <a:tc>
                  <a:txBody>
                    <a:bodyPr/>
                    <a:lstStyle/>
                    <a:p>
                      <a:r>
                        <a:rPr lang="en-US" sz="1500" dirty="0">
                          <a:latin typeface="Times New Roman" panose="02020603050405020304" pitchFamily="18" charset="0"/>
                          <a:cs typeface="Times New Roman" panose="02020603050405020304" pitchFamily="18" charset="0"/>
                        </a:rPr>
                        <a:t>Ensures secure data logs for Govt. apps</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IN" sz="1500" dirty="0">
                          <a:latin typeface="Times New Roman" panose="02020603050405020304" pitchFamily="18" charset="0"/>
                          <a:cs typeface="Times New Roman" panose="02020603050405020304" pitchFamily="18" charset="0"/>
                        </a:rPr>
                        <a:t>No classification/sentiment support</a:t>
                      </a:r>
                    </a:p>
                  </a:txBody>
                  <a:tcPr/>
                </a:tc>
                <a:extLst>
                  <a:ext uri="{0D108BD9-81ED-4DB2-BD59-A6C34878D82A}">
                    <a16:rowId xmlns:a16="http://schemas.microsoft.com/office/drawing/2014/main" val="1598187969"/>
                  </a:ext>
                </a:extLst>
              </a:tr>
              <a:tr h="617764">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10</a:t>
                      </a:r>
                    </a:p>
                  </a:txBody>
                  <a:tcPr/>
                </a:tc>
                <a:tc>
                  <a:txBody>
                    <a:bodyPr/>
                    <a:lstStyle/>
                    <a:p>
                      <a:r>
                        <a:rPr lang="en-US" sz="1500" dirty="0">
                          <a:latin typeface="Times New Roman" panose="02020603050405020304" pitchFamily="18" charset="0"/>
                          <a:cs typeface="Times New Roman" panose="02020603050405020304" pitchFamily="18" charset="0"/>
                        </a:rPr>
                        <a:t>Gomaa M., “Multilingual Challenges in E-Governance Platforms”</a:t>
                      </a: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IN" sz="1500" dirty="0">
                        <a:latin typeface="Times New Roman" panose="02020603050405020304" pitchFamily="18" charset="0"/>
                        <a:cs typeface="Times New Roman" panose="02020603050405020304" pitchFamily="18" charset="0"/>
                      </a:endParaRPr>
                    </a:p>
                    <a:p>
                      <a:r>
                        <a:rPr lang="en-IN" sz="1500" dirty="0">
                          <a:latin typeface="Times New Roman" panose="02020603050405020304" pitchFamily="18" charset="0"/>
                          <a:cs typeface="Times New Roman" panose="02020603050405020304" pitchFamily="18" charset="0"/>
                        </a:rPr>
                        <a:t>     2021</a:t>
                      </a:r>
                    </a:p>
                  </a:txBody>
                  <a:tcPr/>
                </a:tc>
                <a:tc>
                  <a:txBody>
                    <a:bodyPr/>
                    <a:lstStyle/>
                    <a:p>
                      <a:r>
                        <a:rPr lang="en-US" sz="1500" dirty="0">
                          <a:latin typeface="Times New Roman" panose="02020603050405020304" pitchFamily="18" charset="0"/>
                          <a:cs typeface="Times New Roman" panose="02020603050405020304" pitchFamily="18" charset="0"/>
                        </a:rPr>
                        <a:t>Identifies need for language inclusivity</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IN" sz="1500" dirty="0">
                          <a:latin typeface="Times New Roman" panose="02020603050405020304" pitchFamily="18" charset="0"/>
                          <a:cs typeface="Times New Roman" panose="02020603050405020304" pitchFamily="18" charset="0"/>
                        </a:rPr>
                        <a:t>No automated sentiment &amp; routing</a:t>
                      </a:r>
                    </a:p>
                  </a:txBody>
                  <a:tcPr/>
                </a:tc>
                <a:extLst>
                  <a:ext uri="{0D108BD9-81ED-4DB2-BD59-A6C34878D82A}">
                    <a16:rowId xmlns:a16="http://schemas.microsoft.com/office/drawing/2014/main" val="2410240124"/>
                  </a:ext>
                </a:extLst>
              </a:tr>
            </a:tbl>
          </a:graphicData>
        </a:graphic>
      </p:graphicFrame>
    </p:spTree>
    <p:extLst>
      <p:ext uri="{BB962C8B-B14F-4D97-AF65-F5344CB8AC3E}">
        <p14:creationId xmlns:p14="http://schemas.microsoft.com/office/powerpoint/2010/main" val="3630308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a:spcBef>
                <a:spcPts val="0"/>
              </a:spcBef>
              <a:buSzPct val="100000"/>
              <a:buNone/>
            </a:pPr>
            <a:r>
              <a:rPr lang="en-US" dirty="0">
                <a:latin typeface="Times New Roman" panose="02020603050405020304" pitchFamily="18" charset="0"/>
                <a:cs typeface="Times New Roman" panose="02020603050405020304" pitchFamily="18" charset="0"/>
              </a:rPr>
              <a:t>The Government Sentiment Hub follows a structured multi-layer pipeline to</a:t>
            </a:r>
          </a:p>
          <a:p>
            <a:pPr marL="342900" lvl="0" indent="-190500" algn="just">
              <a:spcBef>
                <a:spcPts val="0"/>
              </a:spcBef>
              <a:buSzPct val="100000"/>
              <a:buNone/>
            </a:pPr>
            <a:r>
              <a:rPr lang="en-US" dirty="0">
                <a:latin typeface="Times New Roman" panose="02020603050405020304" pitchFamily="18" charset="0"/>
                <a:cs typeface="Times New Roman" panose="02020603050405020304" pitchFamily="18" charset="0"/>
              </a:rPr>
              <a:t>automate the analysis and routing of regional news.</a:t>
            </a:r>
          </a:p>
          <a:p>
            <a:pPr marL="342900" lvl="0" indent="-190500" algn="just">
              <a:spcBef>
                <a:spcPts val="0"/>
              </a:spcBef>
              <a:buSzPct val="100000"/>
              <a:buNone/>
            </a:pPr>
            <a:r>
              <a:rPr lang="en-IN" b="1" dirty="0">
                <a:latin typeface="Times New Roman" panose="02020603050405020304" pitchFamily="18" charset="0"/>
                <a:cs typeface="Times New Roman" panose="02020603050405020304" pitchFamily="18" charset="0"/>
              </a:rPr>
              <a:t>Layers in the System</a:t>
            </a:r>
          </a:p>
          <a:p>
            <a:pPr marL="609600" lvl="0" indent="-457200" algn="just">
              <a:spcBef>
                <a:spcPts val="0"/>
              </a:spcBef>
              <a:buSzPct val="100000"/>
              <a:buFont typeface="+mj-lt"/>
              <a:buAutoNum type="arabicPeriod"/>
            </a:pPr>
            <a:r>
              <a:rPr lang="en-IN" b="1" dirty="0">
                <a:latin typeface="Times New Roman" panose="02020603050405020304" pitchFamily="18" charset="0"/>
                <a:cs typeface="Times New Roman" panose="02020603050405020304" pitchFamily="18" charset="0"/>
              </a:rPr>
              <a:t>Input Layer</a:t>
            </a:r>
          </a:p>
          <a:p>
            <a:pPr marL="495300" indent="-342900">
              <a:spcBef>
                <a:spcPts val="0"/>
              </a:spcBef>
              <a:buSzPct val="100000"/>
            </a:pPr>
            <a:r>
              <a:rPr lang="en-US" dirty="0">
                <a:latin typeface="Times New Roman" panose="02020603050405020304" pitchFamily="18" charset="0"/>
                <a:cs typeface="Times New Roman" panose="02020603050405020304" pitchFamily="18" charset="0"/>
              </a:rPr>
              <a:t>Text or uploaded screenshots</a:t>
            </a:r>
          </a:p>
          <a:p>
            <a:pPr marL="495300" indent="-342900">
              <a:spcBef>
                <a:spcPts val="0"/>
              </a:spcBef>
              <a:buSzPct val="100000"/>
            </a:pPr>
            <a:r>
              <a:rPr lang="en-US" dirty="0">
                <a:latin typeface="Times New Roman" panose="02020603050405020304" pitchFamily="18" charset="0"/>
                <a:cs typeface="Times New Roman" panose="02020603050405020304" pitchFamily="18" charset="0"/>
              </a:rPr>
              <a:t>API-based input integration</a:t>
            </a:r>
          </a:p>
          <a:p>
            <a:pPr marL="609600" indent="-457200">
              <a:spcBef>
                <a:spcPts val="0"/>
              </a:spcBef>
              <a:buSzPct val="100000"/>
              <a:buAutoNum type="arabicPeriod" startAt="2"/>
            </a:pPr>
            <a:r>
              <a:rPr lang="en-IN" b="1" dirty="0">
                <a:latin typeface="Times New Roman" panose="02020603050405020304" pitchFamily="18" charset="0"/>
                <a:cs typeface="Times New Roman" panose="02020603050405020304" pitchFamily="18" charset="0"/>
              </a:rPr>
              <a:t>Pre-Processing Module</a:t>
            </a:r>
          </a:p>
          <a:p>
            <a:pPr marL="495300" indent="-342900">
              <a:spcBef>
                <a:spcPts val="0"/>
              </a:spcBef>
              <a:buSzPct val="100000"/>
            </a:pPr>
            <a:r>
              <a:rPr lang="en-IN" dirty="0">
                <a:latin typeface="Times New Roman" panose="02020603050405020304" pitchFamily="18" charset="0"/>
                <a:cs typeface="Times New Roman" panose="02020603050405020304" pitchFamily="18" charset="0"/>
              </a:rPr>
              <a:t>OCR using Pytesseract[15]</a:t>
            </a:r>
          </a:p>
          <a:p>
            <a:pPr marL="495300" indent="-342900">
              <a:spcBef>
                <a:spcPts val="0"/>
              </a:spcBef>
              <a:buSzPct val="100000"/>
            </a:pPr>
            <a:r>
              <a:rPr lang="en-US" dirty="0">
                <a:latin typeface="Times New Roman" panose="02020603050405020304" pitchFamily="18" charset="0"/>
                <a:cs typeface="Times New Roman" panose="02020603050405020304" pitchFamily="18" charset="0"/>
              </a:rPr>
              <a:t>Noise removal, tokenization, stop word filtering[12]</a:t>
            </a:r>
          </a:p>
          <a:p>
            <a:pPr marL="609600" indent="-457200">
              <a:spcBef>
                <a:spcPts val="0"/>
              </a:spcBef>
              <a:buSzPct val="100000"/>
              <a:buAutoNum type="arabicPeriod" startAt="3"/>
            </a:pPr>
            <a:r>
              <a:rPr lang="en-IN" b="1" dirty="0">
                <a:latin typeface="Times New Roman" panose="02020603050405020304" pitchFamily="18" charset="0"/>
                <a:cs typeface="Times New Roman" panose="02020603050405020304" pitchFamily="18" charset="0"/>
              </a:rPr>
              <a:t>Department Classification</a:t>
            </a:r>
          </a:p>
          <a:p>
            <a:pPr marL="495300" indent="-342900">
              <a:spcBef>
                <a:spcPts val="0"/>
              </a:spcBef>
              <a:buSzPct val="100000"/>
            </a:pPr>
            <a:r>
              <a:rPr lang="en-US" dirty="0">
                <a:latin typeface="Times New Roman" panose="02020603050405020304" pitchFamily="18" charset="0"/>
                <a:cs typeface="Times New Roman" panose="02020603050405020304" pitchFamily="18" charset="0"/>
              </a:rPr>
              <a:t>Keyword mapping using departments.json</a:t>
            </a:r>
          </a:p>
          <a:p>
            <a:pPr marL="495300" indent="-342900">
              <a:spcBef>
                <a:spcPts val="0"/>
              </a:spcBef>
              <a:buSzPct val="100000"/>
            </a:pPr>
            <a:r>
              <a:rPr lang="en-US" dirty="0">
                <a:latin typeface="Times New Roman" panose="02020603050405020304" pitchFamily="18" charset="0"/>
                <a:cs typeface="Times New Roman" panose="02020603050405020304" pitchFamily="18" charset="0"/>
              </a:rPr>
              <a:t>Multi-label routing to appropriate departments[19]</a:t>
            </a:r>
            <a:endParaRPr lang="en-IN" b="1" dirty="0">
              <a:latin typeface="Times New Roman" panose="02020603050405020304" pitchFamily="18" charset="0"/>
              <a:cs typeface="Times New Roman" panose="02020603050405020304" pitchFamily="18" charset="0"/>
            </a:endParaRPr>
          </a:p>
          <a:p>
            <a:pPr marL="609600" indent="-457200">
              <a:spcBef>
                <a:spcPts val="0"/>
              </a:spcBef>
              <a:buSzPct val="100000"/>
              <a:buAutoNum type="arabicPeriod" startAt="2"/>
            </a:pPr>
            <a:endParaRPr b="1" dirty="0">
              <a:latin typeface="Times New Roman" panose="020206030504050203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479890276"/>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884</TotalTime>
  <Words>2721</Words>
  <Application>Microsoft Office PowerPoint</Application>
  <PresentationFormat>Widescreen</PresentationFormat>
  <Paragraphs>310</Paragraphs>
  <Slides>31</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Cambria</vt:lpstr>
      <vt:lpstr>Times New Roman</vt:lpstr>
      <vt:lpstr>Verdana</vt:lpstr>
      <vt:lpstr>Wingdings</vt:lpstr>
      <vt:lpstr>Bioinformatics</vt:lpstr>
      <vt:lpstr>360 Degree feedback software for the government of India related News Stories in Regional Media using Artificial Intelligence/Machine learning – PSCS_35</vt:lpstr>
      <vt:lpstr>Content</vt:lpstr>
      <vt:lpstr>Content</vt:lpstr>
      <vt:lpstr>Abstract</vt:lpstr>
      <vt:lpstr>Problem Statement</vt:lpstr>
      <vt:lpstr>Objectives</vt:lpstr>
      <vt:lpstr>Literature Survey </vt:lpstr>
      <vt:lpstr>PowerPoint Presentation</vt:lpstr>
      <vt:lpstr>Proposed Methodology</vt:lpstr>
      <vt:lpstr>Proposed Methodology</vt:lpstr>
      <vt:lpstr>Proposed Methodology</vt:lpstr>
      <vt:lpstr>System Architecture</vt:lpstr>
      <vt:lpstr>System Architecture</vt:lpstr>
      <vt:lpstr>Modules</vt:lpstr>
      <vt:lpstr>Implementation Progress</vt:lpstr>
      <vt:lpstr>Hardware &amp; Software Requirements</vt:lpstr>
      <vt:lpstr>Hardware &amp; Software Requirements</vt:lpstr>
      <vt:lpstr>Results &amp; Performance Analysis</vt:lpstr>
      <vt:lpstr>Results &amp; Performance Analysis</vt:lpstr>
      <vt:lpstr>Results &amp; Performance Analysis</vt:lpstr>
      <vt:lpstr>Results &amp; Performance Analysis</vt:lpstr>
      <vt:lpstr>Results &amp; Performance Analysis</vt:lpstr>
      <vt:lpstr>Timeline (Gantt Chart)</vt:lpstr>
      <vt:lpstr>Innovation / Novel Contributions</vt:lpstr>
      <vt:lpstr>SDG Mapping</vt:lpstr>
      <vt:lpstr>Future Directions</vt:lpstr>
      <vt:lpstr>References</vt:lpstr>
      <vt:lpstr>References</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Suprathika Thakkola</cp:lastModifiedBy>
  <cp:revision>40</cp:revision>
  <dcterms:modified xsi:type="dcterms:W3CDTF">2025-11-30T07:31:35Z</dcterms:modified>
</cp:coreProperties>
</file>